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9.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tags/tag1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62" r:id="rId5"/>
    <p:sldMasterId id="2147483775" r:id="rId6"/>
    <p:sldMasterId id="2147483788" r:id="rId7"/>
    <p:sldMasterId id="2147483802" r:id="rId8"/>
    <p:sldMasterId id="2147483817" r:id="rId9"/>
    <p:sldMasterId id="2147483838" r:id="rId10"/>
    <p:sldMasterId id="2147483858" r:id="rId11"/>
    <p:sldMasterId id="2147483863" r:id="rId12"/>
    <p:sldMasterId id="2147483878" r:id="rId13"/>
    <p:sldMasterId id="2147483892" r:id="rId14"/>
    <p:sldMasterId id="2147483906" r:id="rId15"/>
  </p:sldMasterIdLst>
  <p:notesMasterIdLst>
    <p:notesMasterId r:id="rId52"/>
  </p:notesMasterIdLst>
  <p:handoutMasterIdLst>
    <p:handoutMasterId r:id="rId53"/>
  </p:handoutMasterIdLst>
  <p:sldIdLst>
    <p:sldId id="361" r:id="rId16"/>
    <p:sldId id="262" r:id="rId17"/>
    <p:sldId id="389" r:id="rId18"/>
    <p:sldId id="386" r:id="rId19"/>
    <p:sldId id="995708182" r:id="rId20"/>
    <p:sldId id="995708183" r:id="rId21"/>
    <p:sldId id="379" r:id="rId22"/>
    <p:sldId id="854" r:id="rId23"/>
    <p:sldId id="861" r:id="rId24"/>
    <p:sldId id="331" r:id="rId25"/>
    <p:sldId id="337" r:id="rId26"/>
    <p:sldId id="995708187" r:id="rId27"/>
    <p:sldId id="295" r:id="rId28"/>
    <p:sldId id="349" r:id="rId29"/>
    <p:sldId id="995708184" r:id="rId30"/>
    <p:sldId id="860" r:id="rId31"/>
    <p:sldId id="529" r:id="rId32"/>
    <p:sldId id="403" r:id="rId33"/>
    <p:sldId id="402" r:id="rId34"/>
    <p:sldId id="995708165" r:id="rId35"/>
    <p:sldId id="353" r:id="rId36"/>
    <p:sldId id="685" r:id="rId37"/>
    <p:sldId id="316" r:id="rId38"/>
    <p:sldId id="318" r:id="rId39"/>
    <p:sldId id="292" r:id="rId40"/>
    <p:sldId id="283" r:id="rId41"/>
    <p:sldId id="995708186" r:id="rId42"/>
    <p:sldId id="274" r:id="rId43"/>
    <p:sldId id="995708132" r:id="rId44"/>
    <p:sldId id="995708124" r:id="rId45"/>
    <p:sldId id="384" r:id="rId46"/>
    <p:sldId id="995708161" r:id="rId47"/>
    <p:sldId id="382" r:id="rId48"/>
    <p:sldId id="995708185" r:id="rId49"/>
    <p:sldId id="256" r:id="rId50"/>
    <p:sldId id="995708179"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D1"/>
    <a:srgbClr val="FBAB18"/>
    <a:srgbClr val="CCE8DC"/>
    <a:srgbClr val="1FBF92"/>
    <a:srgbClr val="2A363B"/>
    <a:srgbClr val="CDF7EB"/>
    <a:srgbClr val="00CC00"/>
    <a:srgbClr val="F4752B"/>
    <a:srgbClr val="CF102D"/>
    <a:srgbClr val="ED13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8024F-1603-4E52-852D-5A0CCF1530F1}" v="3" dt="2024-06-20T16:40:17.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16030836105347E-2"/>
          <c:y val="0.13257776200771332"/>
          <c:w val="0.53957819938659668"/>
          <c:h val="0.83217483758926392"/>
        </c:manualLayout>
      </c:layout>
      <c:doughnutChart>
        <c:varyColors val="1"/>
        <c:dLbls>
          <c:showLegendKey val="0"/>
          <c:showVal val="0"/>
          <c:showCatName val="0"/>
          <c:showSerName val="0"/>
          <c:showPercent val="0"/>
          <c:showBubbleSize val="0"/>
          <c:showLeaderLines val="0"/>
        </c:dLbls>
        <c:firstSliceAng val="0"/>
        <c:holeSize val="0"/>
      </c:doughnutChart>
      <c:spPr>
        <a:noFill/>
        <a:ln w="19054">
          <a:noFill/>
        </a:ln>
        <a:effectLst/>
      </c:spPr>
    </c:plotArea>
    <c:legend>
      <c:legendPos val="l"/>
      <c:layout>
        <c:manualLayout>
          <c:xMode val="edge"/>
          <c:yMode val="edge"/>
          <c:x val="0.67258536815643311"/>
          <c:y val="0.26775616407394409"/>
          <c:w val="0.30506584048271179"/>
          <c:h val="0.50008654594421387"/>
        </c:manualLayout>
      </c:layout>
      <c:overlay val="0"/>
      <c:spPr>
        <a:noFill/>
        <a:ln>
          <a:noFill/>
        </a:ln>
        <a:effectLst/>
      </c:spPr>
      <c:txPr>
        <a:bodyPr rot="0" spcFirstLastPara="1" vertOverflow="ellipsis" vert="horz" wrap="square" anchor="ctr" anchorCtr="1"/>
        <a:lstStyle/>
        <a:p>
          <a:pPr>
            <a:defRPr sz="1800" b="0" i="0" u="none" strike="noStrike" kern="1200" baseline="0" smtId="4294967295">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35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Energy Consumption</c:v>
                </c:pt>
              </c:strCache>
            </c:strRef>
          </c:tx>
          <c:dPt>
            <c:idx val="0"/>
            <c:bubble3D val="0"/>
            <c:spPr>
              <a:solidFill>
                <a:schemeClr val="tx1">
                  <a:lumMod val="75000"/>
                  <a:lumOff val="25000"/>
                </a:schemeClr>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4973-48D7-885C-9437447BDF98}"/>
              </c:ext>
            </c:extLst>
          </c:dPt>
          <c:dPt>
            <c:idx val="1"/>
            <c:bubble3D val="0"/>
            <c:spPr>
              <a:solidFill>
                <a:srgbClr val="74C493"/>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4973-48D7-885C-9437447BDF98}"/>
              </c:ext>
            </c:extLst>
          </c:dPt>
          <c:dPt>
            <c:idx val="2"/>
            <c:bubble3D val="0"/>
            <c:spPr>
              <a:solidFill>
                <a:srgbClr val="C94A53"/>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4973-48D7-885C-9437447BDF98}"/>
              </c:ext>
            </c:extLst>
          </c:dPt>
          <c:dPt>
            <c:idx val="3"/>
            <c:bubble3D val="0"/>
            <c:spPr>
              <a:solidFill>
                <a:srgbClr val="7C9FB0"/>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4973-48D7-885C-9437447BDF98}"/>
              </c:ext>
            </c:extLst>
          </c:dPt>
          <c:dPt>
            <c:idx val="4"/>
            <c:bubble3D val="0"/>
            <c:spPr>
              <a:solidFill>
                <a:srgbClr val="5698C4"/>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9-4973-48D7-885C-9437447BDF98}"/>
              </c:ext>
            </c:extLst>
          </c:dPt>
          <c:dPt>
            <c:idx val="5"/>
            <c:bubble3D val="0"/>
            <c:spPr>
              <a:solidFill>
                <a:srgbClr val="447C69"/>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B-4973-48D7-885C-9437447BDF98}"/>
              </c:ext>
            </c:extLst>
          </c:dPt>
          <c:dPt>
            <c:idx val="6"/>
            <c:bubble3D val="0"/>
            <c:spPr>
              <a:solidFill>
                <a:srgbClr val="FF9900"/>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D-FFD7-4098-BDEE-D85136B53EC0}"/>
              </c:ext>
            </c:extLst>
          </c:dPt>
          <c:dPt>
            <c:idx val="7"/>
            <c:bubble3D val="0"/>
            <c:spPr>
              <a:solidFill>
                <a:srgbClr val="9163B6"/>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C-33BE-4E6A-B5DF-8F75146F6ACB}"/>
              </c:ext>
            </c:extLst>
          </c:dPt>
          <c:dLbls>
            <c:dLbl>
              <c:idx val="0"/>
              <c:layout>
                <c:manualLayout>
                  <c:x val="7.3399487882852554E-3"/>
                  <c:y val="5.8725225972011685E-4"/>
                </c:manualLayout>
              </c:layout>
              <c:tx>
                <c:rich>
                  <a:bodyPr rot="0" spcFirstLastPara="1" vertOverflow="ellipsis" vert="horz" wrap="square" lIns="38100" tIns="19050" rIns="38100" bIns="19050" anchor="ctr" anchorCtr="1">
                    <a:spAutoFit/>
                  </a:bodyPr>
                  <a:lstStyle/>
                  <a:p>
                    <a:pPr>
                      <a:defRPr sz="1350" b="0" i="0" u="none" strike="noStrike" kern="1200" baseline="0">
                        <a:solidFill>
                          <a:schemeClr val="bg1"/>
                        </a:solidFill>
                        <a:latin typeface="Rockwell" panose="02060603020205020403" pitchFamily="18" charset="0"/>
                        <a:ea typeface="+mn-ea"/>
                        <a:cs typeface="+mn-cs"/>
                      </a:defRPr>
                    </a:pPr>
                    <a:r>
                      <a:rPr lang="en-US"/>
                      <a:t>42.4%</a:t>
                    </a:r>
                  </a:p>
                </c:rich>
              </c:tx>
              <c:numFmt formatCode="0.0%" sourceLinked="0"/>
              <c:spPr>
                <a:solidFill>
                  <a:schemeClr val="tx1">
                    <a:lumMod val="75000"/>
                    <a:lumOff val="25000"/>
                  </a:schemeClr>
                </a:solid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1-4973-48D7-885C-9437447BDF98}"/>
                </c:ext>
              </c:extLst>
            </c:dLbl>
            <c:dLbl>
              <c:idx val="1"/>
              <c:layout>
                <c:manualLayout>
                  <c:x val="-1.6622042283415794E-2"/>
                  <c:y val="-1.8898935988545418E-2"/>
                </c:manualLayout>
              </c:layout>
              <c:tx>
                <c:rich>
                  <a:bodyPr rot="0" spcFirstLastPara="1" vertOverflow="ellipsis" vert="horz" wrap="square" lIns="38100" tIns="19050" rIns="38100" bIns="19050" anchor="ctr" anchorCtr="1">
                    <a:spAutoFit/>
                  </a:bodyPr>
                  <a:lstStyle/>
                  <a:p>
                    <a:pPr>
                      <a:defRPr sz="1350" b="0" i="0" u="none" strike="noStrike" kern="1200" baseline="0">
                        <a:solidFill>
                          <a:schemeClr val="bg1"/>
                        </a:solidFill>
                        <a:latin typeface="Rockwell" panose="02060603020205020403" pitchFamily="18" charset="0"/>
                        <a:ea typeface="+mn-ea"/>
                        <a:cs typeface="+mn-cs"/>
                      </a:defRPr>
                    </a:pPr>
                    <a:r>
                      <a:rPr lang="en-US"/>
                      <a:t>23.5%</a:t>
                    </a:r>
                  </a:p>
                </c:rich>
              </c:tx>
              <c:numFmt formatCode="0.0%" sourceLinked="0"/>
              <c:spPr>
                <a:solidFill>
                  <a:srgbClr val="74C493"/>
                </a:solid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3-4973-48D7-885C-9437447BDF98}"/>
                </c:ext>
              </c:extLst>
            </c:dLbl>
            <c:dLbl>
              <c:idx val="2"/>
              <c:layout>
                <c:manualLayout>
                  <c:x val="8.8475905358791351E-3"/>
                  <c:y val="-3.506908193230629E-2"/>
                </c:manualLayout>
              </c:layout>
              <c:tx>
                <c:rich>
                  <a:bodyPr rot="0" spcFirstLastPara="1" vertOverflow="ellipsis" vert="horz" wrap="square" lIns="38100" tIns="19050" rIns="38100" bIns="19050" anchor="ctr" anchorCtr="1">
                    <a:spAutoFit/>
                  </a:bodyPr>
                  <a:lstStyle/>
                  <a:p>
                    <a:pPr>
                      <a:defRPr sz="1350" b="0" i="0" u="none" strike="noStrike" kern="1200" baseline="0">
                        <a:solidFill>
                          <a:schemeClr val="bg1"/>
                        </a:solidFill>
                        <a:latin typeface="Rockwell" panose="02060603020205020403" pitchFamily="18" charset="0"/>
                        <a:ea typeface="+mn-ea"/>
                        <a:cs typeface="+mn-cs"/>
                      </a:defRPr>
                    </a:pPr>
                    <a:r>
                      <a:rPr lang="en-US">
                        <a:solidFill>
                          <a:schemeClr val="bg1"/>
                        </a:solidFill>
                      </a:rPr>
                      <a:t>23.4%</a:t>
                    </a:r>
                  </a:p>
                </c:rich>
              </c:tx>
              <c:numFmt formatCode="0.0%" sourceLinked="0"/>
              <c:spPr>
                <a:solidFill>
                  <a:srgbClr val="C94A53"/>
                </a:solid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5-4973-48D7-885C-9437447BDF98}"/>
                </c:ext>
              </c:extLst>
            </c:dLbl>
            <c:dLbl>
              <c:idx val="3"/>
              <c:layout>
                <c:manualLayout>
                  <c:x val="-1.3360335491597652E-2"/>
                  <c:y val="-3.0442563816905022E-2"/>
                </c:manualLayout>
              </c:layout>
              <c:numFmt formatCode="0.0%" sourceLinked="0"/>
              <c:spPr>
                <a:solidFill>
                  <a:srgbClr val="7C9FB0"/>
                </a:solidFill>
                <a:ln>
                  <a:noFill/>
                </a:ln>
                <a:effectLst/>
              </c:spPr>
              <c:txPr>
                <a:bodyPr rot="0" spcFirstLastPara="1" vertOverflow="ellipsis" vert="horz" wrap="square" lIns="38100" tIns="19050" rIns="38100" bIns="19050" anchor="ctr" anchorCtr="1">
                  <a:spAutoFit/>
                </a:bodyPr>
                <a:lstStyle/>
                <a:p>
                  <a:pPr>
                    <a:defRPr sz="1350" b="0" i="0" u="none" strike="noStrike" kern="1200" baseline="0" smtId="4294967295">
                      <a:solidFill>
                        <a:schemeClr val="bg1"/>
                      </a:solidFill>
                      <a:latin typeface="Rockwell" panose="02060603020205020403" pitchFamily="18" charset="0"/>
                      <a:ea typeface="+mn-ea"/>
                      <a:cs typeface="+mn-cs"/>
                    </a:defRPr>
                  </a:pPr>
                  <a:endParaRPr lang="en-US"/>
                </a:p>
              </c:tx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4973-48D7-885C-9437447BDF98}"/>
                </c:ext>
              </c:extLst>
            </c:dLbl>
            <c:dLbl>
              <c:idx val="4"/>
              <c:layout>
                <c:manualLayout>
                  <c:x val="-1.9262209534645081E-3"/>
                  <c:y val="-3.1890183687210083E-2"/>
                </c:manualLayout>
              </c:layout>
              <c:tx>
                <c:rich>
                  <a:bodyPr rot="0" spcFirstLastPara="1" vertOverflow="ellipsis" vert="horz" wrap="square" lIns="38100" tIns="19050" rIns="38100" bIns="19050" anchor="ctr" anchorCtr="1">
                    <a:spAutoFit/>
                  </a:bodyPr>
                  <a:lstStyle/>
                  <a:p>
                    <a:pPr>
                      <a:defRPr sz="1350" b="0" i="0" u="none" strike="noStrike" kern="1200" baseline="0">
                        <a:solidFill>
                          <a:schemeClr val="bg1"/>
                        </a:solidFill>
                        <a:latin typeface="Rockwell" panose="02060603020205020403" pitchFamily="18" charset="0"/>
                        <a:ea typeface="+mn-ea"/>
                        <a:cs typeface="+mn-cs"/>
                      </a:defRPr>
                    </a:pPr>
                    <a:r>
                      <a:rPr lang="en-US"/>
                      <a:t>4.8%</a:t>
                    </a:r>
                  </a:p>
                </c:rich>
              </c:tx>
              <c:numFmt formatCode="0.0%" sourceLinked="0"/>
              <c:spPr>
                <a:solidFill>
                  <a:srgbClr val="5698C4"/>
                </a:solid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9-4973-48D7-885C-9437447BDF98}"/>
                </c:ext>
              </c:extLst>
            </c:dLbl>
            <c:dLbl>
              <c:idx val="5"/>
              <c:layout>
                <c:manualLayout>
                  <c:x val="-6.7962005734443665E-2"/>
                  <c:y val="-0.14142113924026489"/>
                </c:manualLayout>
              </c:layout>
              <c:numFmt formatCode="0.0%" sourceLinked="0"/>
              <c:spPr>
                <a:solidFill>
                  <a:srgbClr val="447C69"/>
                </a:solidFill>
                <a:ln>
                  <a:noFill/>
                </a:ln>
                <a:effectLst/>
              </c:spPr>
              <c:txPr>
                <a:bodyPr rot="0" spcFirstLastPara="1" vertOverflow="ellipsis" vert="horz" wrap="square" lIns="38100" tIns="19050" rIns="38100" bIns="19050" anchor="ctr" anchorCtr="1">
                  <a:spAutoFit/>
                </a:bodyPr>
                <a:lstStyle/>
                <a:p>
                  <a:pPr>
                    <a:defRPr sz="1350" b="0" i="0" u="none" strike="noStrike" kern="1200" baseline="0" smtId="4294967295">
                      <a:solidFill>
                        <a:schemeClr val="bg1"/>
                      </a:solidFill>
                      <a:latin typeface="Rockwell" panose="02060603020205020403" pitchFamily="18" charset="0"/>
                      <a:ea typeface="+mn-ea"/>
                      <a:cs typeface="+mn-cs"/>
                    </a:defRPr>
                  </a:pPr>
                  <a:endParaRPr lang="en-US"/>
                </a:p>
              </c:tx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4973-48D7-885C-9437447BDF98}"/>
                </c:ext>
              </c:extLst>
            </c:dLbl>
            <c:dLbl>
              <c:idx val="6"/>
              <c:layout>
                <c:manualLayout>
                  <c:x val="-3.9076521061360836E-3"/>
                  <c:y val="-0.15510669350624084"/>
                </c:manualLayout>
              </c:layout>
              <c:numFmt formatCode="0.0%" sourceLinked="0"/>
              <c:spPr>
                <a:solidFill>
                  <a:srgbClr val="FF9900"/>
                </a:solidFill>
                <a:ln>
                  <a:noFill/>
                </a:ln>
                <a:effectLst/>
              </c:spPr>
              <c:txPr>
                <a:bodyPr rot="0" spcFirstLastPara="1" vertOverflow="ellipsis" vert="horz" wrap="square" lIns="38100" tIns="19050" rIns="38100" bIns="19050" anchor="ctr" anchorCtr="1">
                  <a:spAutoFit/>
                </a:bodyPr>
                <a:lstStyle/>
                <a:p>
                  <a:pPr>
                    <a:defRPr sz="1350" b="0" i="0" u="none" strike="noStrike" kern="1200" baseline="0" smtId="4294967295">
                      <a:solidFill>
                        <a:schemeClr val="bg1"/>
                      </a:solidFill>
                      <a:latin typeface="Rockwell" panose="02060603020205020403" pitchFamily="18" charset="0"/>
                      <a:ea typeface="+mn-ea"/>
                      <a:cs typeface="+mn-cs"/>
                    </a:defRPr>
                  </a:pPr>
                  <a:endParaRPr lang="en-US"/>
                </a:p>
              </c:tx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FFD7-4098-BDEE-D85136B53EC0}"/>
                </c:ext>
              </c:extLst>
            </c:dLbl>
            <c:dLbl>
              <c:idx val="7"/>
              <c:layout>
                <c:manualLayout>
                  <c:x val="6.1827804893255234E-2"/>
                  <c:y val="-0.13899768888950348"/>
                </c:manualLayout>
              </c:layout>
              <c:tx>
                <c:rich>
                  <a:bodyPr rot="0" spcFirstLastPara="1" vertOverflow="ellipsis" vert="horz" wrap="square" lIns="38100" tIns="19050" rIns="38100" bIns="19050" anchor="ctr" anchorCtr="1">
                    <a:spAutoFit/>
                  </a:bodyPr>
                  <a:lstStyle/>
                  <a:p>
                    <a:pPr>
                      <a:defRPr sz="1350" b="0" i="0" u="none" strike="noStrike" kern="1200" baseline="0">
                        <a:solidFill>
                          <a:schemeClr val="bg1"/>
                        </a:solidFill>
                        <a:latin typeface="Rockwell" panose="02060603020205020403" pitchFamily="18" charset="0"/>
                        <a:ea typeface="+mn-ea"/>
                        <a:cs typeface="+mn-cs"/>
                      </a:defRPr>
                    </a:pPr>
                    <a:r>
                      <a:rPr lang="en-US"/>
                      <a:t>0.1%</a:t>
                    </a:r>
                  </a:p>
                </c:rich>
              </c:tx>
              <c:numFmt formatCode="0.0%" sourceLinked="0"/>
              <c:spPr>
                <a:solidFill>
                  <a:srgbClr val="9163B6"/>
                </a:solid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C-33BE-4E6A-B5DF-8F75146F6ACB}"/>
                </c:ext>
              </c:extLst>
            </c:dLbl>
            <c:numFmt formatCode="0.0%" sourceLinked="0"/>
            <c:spPr>
              <a:solidFill>
                <a:srgbClr val="FF9900"/>
              </a:solidFill>
              <a:ln>
                <a:noFill/>
              </a:ln>
              <a:effectLst/>
            </c:spPr>
            <c:txPr>
              <a:bodyPr rot="0" spcFirstLastPara="1" vertOverflow="ellipsis" vert="horz" wrap="square" lIns="38100" tIns="19050" rIns="38100" bIns="19050" anchor="ctr" anchorCtr="1">
                <a:spAutoFit/>
              </a:bodyPr>
              <a:lstStyle/>
              <a:p>
                <a:pPr>
                  <a:defRPr sz="1350" b="0" i="0" u="none" strike="noStrike" kern="1200" baseline="0" smtId="4294967295">
                    <a:solidFill>
                      <a:schemeClr val="dk1"/>
                    </a:solidFill>
                    <a:latin typeface="Rockwell" panose="02060603020205020403" pitchFamily="18" charset="0"/>
                    <a:ea typeface="+mn-ea"/>
                    <a:cs typeface="+mn-cs"/>
                  </a:defRPr>
                </a:pPr>
                <a:endParaRPr lang="en-US"/>
              </a:p>
            </c:txPr>
            <c:showLegendKey val="0"/>
            <c:showVal val="0"/>
            <c:showCatName val="0"/>
            <c:showSerName val="0"/>
            <c:showPercent val="1"/>
            <c:showBubbleSize val="0"/>
            <c:showLeaderLines val="1"/>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Lst>
          </c:dLbls>
          <c:cat>
            <c:strRef>
              <c:f>Sheet1!$A$2:$A$9</c:f>
              <c:strCache>
                <c:ptCount val="8"/>
                <c:pt idx="0">
                  <c:v>Coal (42.4%)</c:v>
                </c:pt>
                <c:pt idx="1">
                  <c:v>Wind (23.5%)</c:v>
                </c:pt>
                <c:pt idx="2">
                  <c:v>Gas (23.4%)</c:v>
                </c:pt>
                <c:pt idx="3">
                  <c:v>Nuclear (5.4%)</c:v>
                </c:pt>
                <c:pt idx="4">
                  <c:v>Hydro (4.8%)</c:v>
                </c:pt>
                <c:pt idx="5">
                  <c:v>Fuel Oil (0.2%)</c:v>
                </c:pt>
                <c:pt idx="6">
                  <c:v>Solar (0.2%)</c:v>
                </c:pt>
                <c:pt idx="7">
                  <c:v>Other (0.1%)</c:v>
                </c:pt>
              </c:strCache>
            </c:strRef>
          </c:cat>
          <c:val>
            <c:numRef>
              <c:f>Sheet1!$B$2:$B$9</c:f>
              <c:numCache>
                <c:formatCode>General</c:formatCode>
                <c:ptCount val="8"/>
                <c:pt idx="0">
                  <c:v>42.4</c:v>
                </c:pt>
                <c:pt idx="1">
                  <c:v>23.5</c:v>
                </c:pt>
                <c:pt idx="2">
                  <c:v>23.4</c:v>
                </c:pt>
                <c:pt idx="3">
                  <c:v>5.4</c:v>
                </c:pt>
                <c:pt idx="4">
                  <c:v>4.8</c:v>
                </c:pt>
                <c:pt idx="5">
                  <c:v>0.2</c:v>
                </c:pt>
                <c:pt idx="6">
                  <c:v>0.2</c:v>
                </c:pt>
                <c:pt idx="7">
                  <c:v>0.1</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C-4973-48D7-885C-9437447BDF98}"/>
            </c:ext>
          </c:extLst>
        </c:ser>
        <c:dLbls>
          <c:showLegendKey val="0"/>
          <c:showVal val="0"/>
          <c:showCatName val="0"/>
          <c:showSerName val="0"/>
          <c:showPercent val="0"/>
          <c:showBubbleSize val="0"/>
          <c:showLeaderLines val="1"/>
        </c:dLbls>
        <c:firstSliceAng val="0"/>
        <c:holeSize val="50"/>
      </c:doughnutChart>
      <c:spPr>
        <a:noFill/>
        <a:ln w="19054">
          <a:noFill/>
        </a:ln>
        <a:effectLst/>
      </c:spPr>
    </c:plotArea>
    <c:legend>
      <c:legendPos val="l"/>
      <c:overlay val="0"/>
    </c:legend>
    <c:plotVisOnly val="1"/>
    <c:dispBlanksAs val="gap"/>
    <c:showDLblsOverMax val="0"/>
  </c:chart>
  <c:spPr>
    <a:noFill/>
    <a:ln w="9525" cap="flat" cmpd="sng" algn="ctr">
      <a:noFill/>
      <a:prstDash val="solid"/>
    </a:ln>
    <a:effectLst/>
  </c:spPr>
  <c:txPr>
    <a:bodyPr/>
    <a:lstStyle/>
    <a:p>
      <a:pPr>
        <a:defRPr sz="135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16030836105347E-2"/>
          <c:y val="0.13257776200771332"/>
          <c:w val="0.53957819938659668"/>
          <c:h val="0.83217483758926392"/>
        </c:manualLayout>
      </c:layout>
      <c:doughnutChart>
        <c:varyColors val="1"/>
        <c:ser>
          <c:idx val="0"/>
          <c:order val="0"/>
          <c:tx>
            <c:strRef>
              <c:f>Sheet1!$B$1</c:f>
              <c:strCache>
                <c:ptCount val="1"/>
                <c:pt idx="0">
                  <c:v>Energy Consumption</c:v>
                </c:pt>
              </c:strCache>
            </c:strRef>
          </c:tx>
          <c:dPt>
            <c:idx val="0"/>
            <c:bubble3D val="0"/>
            <c:spPr>
              <a:solidFill>
                <a:schemeClr val="accent3"/>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A9C2-4FDF-829E-8EC519B1123C}"/>
              </c:ext>
            </c:extLst>
          </c:dPt>
          <c:dPt>
            <c:idx val="1"/>
            <c:bubble3D val="0"/>
            <c:spPr>
              <a:solidFill>
                <a:schemeClr val="accent2"/>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A9C2-4FDF-829E-8EC519B1123C}"/>
              </c:ext>
            </c:extLst>
          </c:dPt>
          <c:dPt>
            <c:idx val="2"/>
            <c:bubble3D val="0"/>
            <c:spPr>
              <a:solidFill>
                <a:schemeClr val="accent4"/>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A9C2-4FDF-829E-8EC519B1123C}"/>
              </c:ext>
            </c:extLst>
          </c:dPt>
          <c:dPt>
            <c:idx val="3"/>
            <c:bubble3D val="0"/>
            <c:spPr>
              <a:solidFill>
                <a:srgbClr val="5A6770"/>
              </a:solidFill>
              <a:ln>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A9C2-4FDF-829E-8EC519B1123C}"/>
              </c:ext>
            </c:extLst>
          </c:dPt>
          <c:dPt>
            <c:idx val="4"/>
            <c:bubble3D val="0"/>
            <c:spPr>
              <a:solidFill>
                <a:srgbClr val="1A3A7A"/>
              </a:solidFill>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9-A9C2-4FDF-829E-8EC519B1123C}"/>
              </c:ext>
            </c:extLst>
          </c:dPt>
          <c:dPt>
            <c:idx val="5"/>
            <c:bubble3D val="0"/>
            <c:spPr>
              <a:solidFill>
                <a:srgbClr val="FF7525"/>
              </a:solidFill>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B-A9C2-4FDF-829E-8EC519B1123C}"/>
              </c:ext>
            </c:extLst>
          </c:dPt>
          <c:dPt>
            <c:idx val="6"/>
            <c:bubble3D val="0"/>
            <c:spPr>
              <a:solidFill>
                <a:srgbClr val="A67777"/>
              </a:solidFill>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D-A9C2-4FDF-829E-8EC519B1123C}"/>
              </c:ext>
            </c:extLst>
          </c:dPt>
          <c:dLbls>
            <c:dLbl>
              <c:idx val="0"/>
              <c:layout>
                <c:manualLayout>
                  <c:x val="-2.6451924350112677E-3"/>
                  <c:y val="-8.6607169359922409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smtId="4294967295">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A9C2-4FDF-829E-8EC519B1123C}"/>
                </c:ext>
              </c:extLst>
            </c:dLbl>
            <c:dLbl>
              <c:idx val="1"/>
              <c:layout>
                <c:manualLayout>
                  <c:x val="3.1033802777528763E-2"/>
                  <c:y val="2.9969324823468924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fld id="{FD45AC60-7F65-4C86-9632-4C516381FD29}" type="PERCENTAGE">
                      <a:rPr lang="en-US" sz="2000" smtClean="0">
                        <a:latin typeface="Segoe UI Black" panose="020B0A02040204020203" pitchFamily="34" charset="0"/>
                        <a:ea typeface="Segoe UI Black" panose="020B0A02040204020203" pitchFamily="34" charset="0"/>
                        <a:cs typeface="Segoe UI Black" panose="020B0A02040204020203" pitchFamily="34" charset="0"/>
                      </a:rPr>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t>[PERCENTAGE]</a:t>
                    </a:fld>
                    <a:endParaRPr lang="en-US"/>
                  </a:p>
                </c:rich>
              </c:tx>
              <c:numFmt formatCode="0.0%" sourceLinked="0"/>
              <c:spPr>
                <a:no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layout>
                    <c:manualLayout>
                      <c:w val="0.1178237"/>
                      <c:h val="5.8417690000000001E-2"/>
                    </c:manualLayout>
                  </c15:layout>
                  <c15:dlblFieldTable/>
                  <c15:showDataLabelsRange val="0"/>
                </c:ext>
                <c:ext xmlns:c16="http://schemas.microsoft.com/office/drawing/2014/chart" uri="{C3380CC4-5D6E-409C-BE32-E72D297353CC}">
                  <c16:uniqueId val="{00000003-A9C2-4FDF-829E-8EC519B1123C}"/>
                </c:ext>
              </c:extLst>
            </c:dLbl>
            <c:dLbl>
              <c:idx val="2"/>
              <c:layout>
                <c:manualLayout>
                  <c:x val="7.4497907189652324E-4"/>
                  <c:y val="9.1579454019665718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fld id="{845E805A-0421-4B7B-9B30-20CADB385C8C}" type="PERCENTAGE">
                      <a:rPr lang="en-US" sz="2000" smtClean="0">
                        <a:latin typeface="Segoe UI Black" panose="020B0A02040204020203" pitchFamily="34" charset="0"/>
                        <a:ea typeface="Segoe UI Black" panose="020B0A02040204020203" pitchFamily="34" charset="0"/>
                        <a:cs typeface="Segoe UI Black" panose="020B0A02040204020203" pitchFamily="34" charset="0"/>
                      </a:rPr>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t>[PERCENTAGE]</a:t>
                    </a:fld>
                    <a:endParaRPr lang="en-US"/>
                  </a:p>
                </c:rich>
              </c:tx>
              <c:numFmt formatCode="0.0%" sourceLinked="0"/>
              <c:spPr>
                <a:no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dlblFieldTable/>
                  <c15:showDataLabelsRange val="0"/>
                </c:ext>
                <c:ext xmlns:c16="http://schemas.microsoft.com/office/drawing/2014/chart" uri="{C3380CC4-5D6E-409C-BE32-E72D297353CC}">
                  <c16:uniqueId val="{00000005-A9C2-4FDF-829E-8EC519B1123C}"/>
                </c:ext>
              </c:extLst>
            </c:dLbl>
            <c:dLbl>
              <c:idx val="3"/>
              <c:layout>
                <c:manualLayout>
                  <c:x val="-1.031392440199852E-2"/>
                  <c:y val="-2.39320062100887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smtId="4294967295">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layout>
                    <c:manualLayout>
                      <c:w val="7.2858770000000003E-2"/>
                      <c:h val="4.8684650000000003E-2"/>
                    </c:manualLayout>
                  </c15:layout>
                </c:ext>
                <c:ext xmlns:c16="http://schemas.microsoft.com/office/drawing/2014/chart" uri="{C3380CC4-5D6E-409C-BE32-E72D297353CC}">
                  <c16:uniqueId val="{00000007-A9C2-4FDF-829E-8EC519B1123C}"/>
                </c:ext>
              </c:extLst>
            </c:dLbl>
            <c:dLbl>
              <c:idx val="4"/>
              <c:layout>
                <c:manualLayout>
                  <c:x val="-5.0486838445067406E-3"/>
                  <c:y val="-4.282536357641220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smtId="4294967295">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A9C2-4FDF-829E-8EC519B1123C}"/>
                </c:ext>
              </c:extLst>
            </c:dLbl>
            <c:dLbl>
              <c:idx val="5"/>
              <c:layout>
                <c:manualLayout>
                  <c:x val="2.6505591347813606E-2"/>
                  <c:y val="-0.18298110365867615"/>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fld id="{4767EAA8-1E20-46DC-8CD8-56BCBC0CF80F}" type="PERCENTAGE">
                      <a:rPr lang="en-US">
                        <a:solidFill>
                          <a:schemeClr val="tx1"/>
                        </a:solidFill>
                      </a:rPr>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t>[PERCENTAGE]</a:t>
                    </a:fld>
                    <a:endParaRPr lang="en-US"/>
                  </a:p>
                </c:rich>
              </c:tx>
              <c:numFmt formatCode="0.0%" sourceLinked="0"/>
              <c:spPr>
                <a:no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dlblFieldTable/>
                  <c15:showDataLabelsRange val="0"/>
                </c:ext>
                <c:ext xmlns:c16="http://schemas.microsoft.com/office/drawing/2014/chart" uri="{C3380CC4-5D6E-409C-BE32-E72D297353CC}">
                  <c16:uniqueId val="{0000000B-A9C2-4FDF-829E-8EC519B1123C}"/>
                </c:ext>
              </c:extLst>
            </c:dLbl>
            <c:dLbl>
              <c:idx val="6"/>
              <c:layout>
                <c:manualLayout>
                  <c:x val="0.1072845384478569"/>
                  <c:y val="-0.13820913434028625"/>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fld id="{F2120937-8BBE-49EC-B212-A461E8E89392}" type="PERCENTAGE">
                      <a:rPr lang="en-US">
                        <a:solidFill>
                          <a:schemeClr val="tx1"/>
                        </a:solidFill>
                      </a:rPr>
                      <a:pPr>
                        <a:defRPr sz="2000" b="0" i="0" u="none" strike="noStrike" kern="120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pPr>
                      <a:t>[PERCENTAGE]</a:t>
                    </a:fld>
                    <a:endParaRPr lang="en-US"/>
                  </a:p>
                </c:rich>
              </c:tx>
              <c:numFmt formatCode="0.0%" sourceLinked="0"/>
              <c:spPr>
                <a:noFill/>
                <a:ln>
                  <a:noFill/>
                </a:ln>
                <a:effectLst/>
              </c:spPr>
              <c:showLegendKey val="0"/>
              <c:showVal val="0"/>
              <c:showCatName val="0"/>
              <c:showSerName val="0"/>
              <c:showPercent val="1"/>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dlblFieldTable/>
                  <c15:showDataLabelsRange val="0"/>
                </c:ext>
                <c:ext xmlns:c16="http://schemas.microsoft.com/office/drawing/2014/chart" uri="{C3380CC4-5D6E-409C-BE32-E72D297353CC}">
                  <c16:uniqueId val="{0000000D-A9C2-4FDF-829E-8EC519B1123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smtId="4294967295">
                    <a:solidFill>
                      <a:schemeClr val="dk1"/>
                    </a:solidFill>
                    <a:latin typeface="Segoe UI Black" panose="020B0A02040204020203" pitchFamily="34" charset="0"/>
                    <a:ea typeface="Segoe UI Black" panose="020B0A02040204020203" pitchFamily="34" charset="0"/>
                    <a:cs typeface="Segoe UI Black" panose="020B0A02040204020203" pitchFamily="34" charset="0"/>
                  </a:defRPr>
                </a:pPr>
                <a:endParaRPr lang="en-US"/>
              </a:p>
            </c:txPr>
            <c:showLegendKey val="0"/>
            <c:showVal val="0"/>
            <c:showCatName val="0"/>
            <c:showSerName val="0"/>
            <c:showPercent val="1"/>
            <c:showBubbleSize val="0"/>
            <c:showLeaderLines val="1"/>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Lst>
          </c:dLbls>
          <c:cat>
            <c:strRef>
              <c:f>Sheet1!$A$2:$A$8</c:f>
              <c:strCache>
                <c:ptCount val="7"/>
                <c:pt idx="0">
                  <c:v>Wind (36.63%)</c:v>
                </c:pt>
                <c:pt idx="1">
                  <c:v>Coal (27.19%)</c:v>
                </c:pt>
                <c:pt idx="2">
                  <c:v>Natural Gas (26.76%)</c:v>
                </c:pt>
                <c:pt idx="3">
                  <c:v>Nuclear (6.09%)</c:v>
                </c:pt>
                <c:pt idx="4">
                  <c:v>Hydro (2.9%)</c:v>
                </c:pt>
                <c:pt idx="5">
                  <c:v>Solar (0.2%)</c:v>
                </c:pt>
                <c:pt idx="6">
                  <c:v>Other (0.1%)</c:v>
                </c:pt>
              </c:strCache>
            </c:strRef>
          </c:cat>
          <c:val>
            <c:numRef>
              <c:f>Sheet1!$B$2:$B$8</c:f>
              <c:numCache>
                <c:formatCode>0.00%</c:formatCode>
                <c:ptCount val="7"/>
                <c:pt idx="0">
                  <c:v>0.36630000000000001</c:v>
                </c:pt>
                <c:pt idx="1">
                  <c:v>0.27189999999999998</c:v>
                </c:pt>
                <c:pt idx="2">
                  <c:v>0.2676</c:v>
                </c:pt>
                <c:pt idx="3">
                  <c:v>6.0900000000000003E-2</c:v>
                </c:pt>
                <c:pt idx="4">
                  <c:v>2.9700000000000001E-2</c:v>
                </c:pt>
                <c:pt idx="5">
                  <c:v>2.0999999999999999E-3</c:v>
                </c:pt>
                <c:pt idx="6">
                  <c:v>1.4E-3</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E-A9C2-4FDF-829E-8EC519B1123C}"/>
            </c:ext>
          </c:extLst>
        </c:ser>
        <c:dLbls>
          <c:showLegendKey val="0"/>
          <c:showVal val="0"/>
          <c:showCatName val="0"/>
          <c:showSerName val="0"/>
          <c:showPercent val="0"/>
          <c:showBubbleSize val="0"/>
          <c:showLeaderLines val="1"/>
        </c:dLbls>
        <c:firstSliceAng val="0"/>
        <c:holeSize val="50"/>
      </c:doughnutChart>
      <c:spPr>
        <a:noFill/>
        <a:ln w="19054">
          <a:noFill/>
        </a:ln>
        <a:effectLst/>
      </c:spPr>
    </c:plotArea>
    <c:legend>
      <c:legendPos val="l"/>
      <c:layout>
        <c:manualLayout>
          <c:xMode val="edge"/>
          <c:yMode val="edge"/>
          <c:x val="0.67258536815643311"/>
          <c:y val="0.26775616407394409"/>
          <c:w val="0.30506584048271179"/>
          <c:h val="0.50008654594421387"/>
        </c:manualLayout>
      </c:layout>
      <c:overlay val="0"/>
      <c:spPr>
        <a:noFill/>
        <a:ln>
          <a:noFill/>
        </a:ln>
        <a:effectLst/>
      </c:spPr>
      <c:txPr>
        <a:bodyPr rot="0" spcFirstLastPara="1" vertOverflow="ellipsis" vert="horz" wrap="square" anchor="ctr" anchorCtr="1"/>
        <a:lstStyle/>
        <a:p>
          <a:pPr>
            <a:defRPr sz="1800" b="0" i="0" u="none" strike="noStrike" kern="1200" baseline="0" smtId="4294967295">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35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361309289932251"/>
          <c:y val="0.12086128443479538"/>
          <c:w val="0.41478091478347778"/>
          <c:h val="0.82561749219894409"/>
        </c:manualLayout>
      </c:layout>
      <c:doughnutChart>
        <c:varyColors val="1"/>
        <c:ser>
          <c:idx val="1"/>
          <c:order val="1"/>
          <c:tx>
            <c:strRef>
              <c:f>Sheet1!$C$1</c:f>
              <c:strCache>
                <c:ptCount val="1"/>
                <c:pt idx="0">
                  <c:v>Percentage</c:v>
                </c:pt>
              </c:strCache>
            </c:strRef>
          </c:tx>
          <c:dPt>
            <c:idx val="0"/>
            <c:bubble3D val="0"/>
            <c:spPr>
              <a:solidFill>
                <a:srgbClr val="FF7525"/>
              </a:solidFill>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9-4D4A-47EB-830C-8E7CE0446469}"/>
              </c:ext>
            </c:extLst>
          </c:dPt>
          <c:dPt>
            <c:idx val="1"/>
            <c:bubble3D val="0"/>
            <c:spPr>
              <a:solidFill>
                <a:schemeClr val="accent3"/>
              </a:solidFill>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A-4D4A-47EB-830C-8E7CE0446469}"/>
              </c:ext>
            </c:extLst>
          </c:dPt>
          <c:dPt>
            <c:idx val="2"/>
            <c:bubble3D val="0"/>
            <c:spPr>
              <a:solidFill>
                <a:schemeClr val="accent5"/>
              </a:solidFill>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B-4D4A-47EB-830C-8E7CE0446469}"/>
              </c:ext>
            </c:extLst>
          </c:dPt>
          <c:dPt>
            <c:idx val="3"/>
            <c:bubble3D val="0"/>
            <c:spPr>
              <a:solidFill>
                <a:srgbClr val="F2E530"/>
              </a:solidFill>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C-4D4A-47EB-830C-8E7CE0446469}"/>
              </c:ext>
            </c:extLst>
          </c:dPt>
          <c:dPt>
            <c:idx val="4"/>
            <c:bubble3D val="0"/>
            <c:spPr>
              <a:solidFill>
                <a:schemeClr val="accent4"/>
              </a:solidFill>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D-4D4A-47EB-830C-8E7CE0446469}"/>
              </c:ext>
            </c:extLst>
          </c:dPt>
          <c:dLbls>
            <c:dLbl>
              <c:idx val="0"/>
              <c:spPr/>
              <c:txPr>
                <a:bodyPr wrap="square" lIns="38100" tIns="19050" rIns="38100" bIns="19050" anchor="ctr">
                  <a:spAutoFit/>
                </a:bodyPr>
                <a:lstStyle/>
                <a:p>
                  <a:pPr>
                    <a:defRPr sz="2000" smtId="4294967295">
                      <a:latin typeface="Segoe UI Black" panose="020B0A02040204020203" pitchFamily="34" charset="0"/>
                      <a:ea typeface="Segoe UI Black" panose="020B0A02040204020203"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9-4D4A-47EB-830C-8E7CE0446469}"/>
                </c:ext>
              </c:extLst>
            </c:dLbl>
            <c:dLbl>
              <c:idx val="1"/>
              <c:spPr/>
              <c:txPr>
                <a:bodyPr wrap="square" lIns="38100" tIns="19050" rIns="38100" bIns="19050" anchor="ctr">
                  <a:spAutoFit/>
                </a:bodyPr>
                <a:lstStyle/>
                <a:p>
                  <a:pPr>
                    <a:defRPr sz="2000" smtId="4294967295">
                      <a:latin typeface="Segoe UI Black" panose="020B0A02040204020203" pitchFamily="34" charset="0"/>
                      <a:ea typeface="Segoe UI Black" panose="020B0A02040204020203"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A-4D4A-47EB-830C-8E7CE0446469}"/>
                </c:ext>
              </c:extLst>
            </c:dLbl>
            <c:dLbl>
              <c:idx val="2"/>
              <c:spPr/>
              <c:txPr>
                <a:bodyPr wrap="square" lIns="38100" tIns="19050" rIns="38100" bIns="19050" anchor="ctr">
                  <a:spAutoFit/>
                </a:bodyPr>
                <a:lstStyle/>
                <a:p>
                  <a:pPr>
                    <a:defRPr sz="2000" smtId="4294967295">
                      <a:latin typeface="Segoe UI Black" panose="020B0A02040204020203" pitchFamily="34" charset="0"/>
                      <a:ea typeface="Segoe UI Black" panose="020B0A02040204020203"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B-4D4A-47EB-830C-8E7CE0446469}"/>
                </c:ext>
              </c:extLst>
            </c:dLbl>
            <c:dLbl>
              <c:idx val="3"/>
              <c:spPr/>
              <c:txPr>
                <a:bodyPr wrap="square" lIns="38100" tIns="19050" rIns="38100" bIns="19050" anchor="ctr">
                  <a:spAutoFit/>
                </a:bodyPr>
                <a:lstStyle/>
                <a:p>
                  <a:pPr>
                    <a:defRPr sz="2000" smtId="4294967295">
                      <a:latin typeface="Segoe UI Black" panose="020B0A02040204020203" pitchFamily="34" charset="0"/>
                      <a:ea typeface="Segoe UI Black" panose="020B0A02040204020203"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C-4D4A-47EB-830C-8E7CE0446469}"/>
                </c:ext>
              </c:extLst>
            </c:dLbl>
            <c:dLbl>
              <c:idx val="4"/>
              <c:layout>
                <c:manualLayout>
                  <c:x val="4.9618639051914215E-2"/>
                  <c:y val="-0.15937149524688721"/>
                </c:manualLayout>
              </c:layout>
              <c:spPr/>
              <c:txPr>
                <a:bodyPr lIns="38100" tIns="19050" rIns="38100" bIns="19050">
                  <a:spAutoFit/>
                </a:bodyPr>
                <a:lstStyle/>
                <a:p>
                  <a:pPr>
                    <a:defRPr sz="2000" baseline="0" smtId="4294967295">
                      <a:latin typeface="Segoe UI Black" panose="020B0A02040204020203" pitchFamily="34" charset="0"/>
                      <a:ea typeface="Segoe UI Black" panose="020B0A02040204020203"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4D4A-47EB-830C-8E7CE0446469}"/>
                </c:ext>
              </c:extLst>
            </c:dLbl>
            <c:spPr>
              <a:noFill/>
              <a:ln>
                <a:noFill/>
              </a:ln>
              <a:effectLst/>
            </c:spPr>
            <c:txPr>
              <a:bodyPr wrap="square" lIns="38100" tIns="19050" rIns="38100" bIns="19050" anchor="ctr">
                <a:spAutoFit/>
              </a:bodyPr>
              <a:lstStyle/>
              <a:p>
                <a:pPr>
                  <a:defRPr sz="2000" smtId="4294967295">
                    <a:latin typeface="Segoe UI Black" panose="020B0A02040204020203" pitchFamily="34" charset="0"/>
                    <a:ea typeface="Segoe UI Black" panose="020B0A02040204020203" pitchFamily="34" charset="0"/>
                  </a:defRPr>
                </a:pPr>
                <a:endParaRPr lang="en-US"/>
              </a:p>
            </c:txPr>
            <c:showLegendKey val="0"/>
            <c:showVal val="1"/>
            <c:showCatName val="0"/>
            <c:showSerName val="0"/>
            <c:showPercent val="0"/>
            <c:showBubbleSize val="0"/>
            <c:showLeaderLines val="1"/>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Lst>
          </c:dLbls>
          <c:cat>
            <c:strRef>
              <c:f>Sheet1!$A$2:$A$6</c:f>
              <c:strCache>
                <c:ptCount val="5"/>
                <c:pt idx="0">
                  <c:v>Solar (30,876 MW)</c:v>
                </c:pt>
                <c:pt idx="1">
                  <c:v>Wind (17,508 MW)</c:v>
                </c:pt>
                <c:pt idx="2">
                  <c:v>Battery/Storage (18,036 MW)</c:v>
                </c:pt>
                <c:pt idx="3">
                  <c:v>Hybrid (11,909 MW)</c:v>
                </c:pt>
                <c:pt idx="4">
                  <c:v>Thermal (6,947 MW)</c:v>
                </c:pt>
              </c:strCache>
            </c:strRef>
          </c:cat>
          <c:val>
            <c:numRef>
              <c:f>Sheet1!$C$2:$C$6</c:f>
              <c:numCache>
                <c:formatCode>0.0%</c:formatCode>
                <c:ptCount val="5"/>
                <c:pt idx="0">
                  <c:v>0.36207139171630898</c:v>
                </c:pt>
                <c:pt idx="1">
                  <c:v>0.20530981753365499</c:v>
                </c:pt>
                <c:pt idx="2">
                  <c:v>0.21150147755523199</c:v>
                </c:pt>
                <c:pt idx="3">
                  <c:v>0.13965242272151601</c:v>
                </c:pt>
                <c:pt idx="4">
                  <c:v>8.14648904732867E-2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4D4A-47EB-830C-8E7CE0446469}"/>
            </c:ext>
          </c:extLst>
        </c:ser>
        <c:dLbls>
          <c:showLegendKey val="0"/>
          <c:showVal val="0"/>
          <c:showCatName val="0"/>
          <c:showSerName val="0"/>
          <c:showPercent val="0"/>
          <c:showBubbleSize val="0"/>
          <c:showLeaderLines val="1"/>
        </c:dLbls>
        <c:firstSliceAng val="0"/>
        <c:holeSize val="5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02D57815-91ED-43cb-92C2-25804820EDAC}">
            <c15:filteredPieSeries>
              <c15:ser>
                <c:idx val="0"/>
                <c:order val="0"/>
                <c:tx>
                  <c:str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Sheet1!$B$1</c15:sqref>
                        </c15:formulaRef>
                      </c:ext>
                    </c:extLst>
                    <c:strCache>
                      <c:ptCount val="1"/>
                      <c:pt idx="0">
                        <c:v>Input</c:v>
                      </c:pt>
                    </c:strCache>
                  </c:strRef>
                </c:tx>
                <c:dPt>
                  <c:idx val="0"/>
                  <c:bubble3D val="0"/>
                  <c:spPr>
                    <a:solidFill>
                      <a:srgbClr val="FF7525"/>
                    </a:solidFill>
                    <a:ln>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D06E-42E5-9AFB-AB6D0D353A55}"/>
                    </c:ext>
                  </c:extLst>
                </c:dPt>
                <c:dPt>
                  <c:idx val="1"/>
                  <c:bubble3D val="0"/>
                  <c:spPr>
                    <a:solidFill>
                      <a:schemeClr val="accent3"/>
                    </a:solidFill>
                    <a:ln>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D06E-42E5-9AFB-AB6D0D353A55}"/>
                    </c:ext>
                  </c:extLst>
                </c:dPt>
                <c:dPt>
                  <c:idx val="2"/>
                  <c:bubble3D val="0"/>
                  <c:spPr>
                    <a:solidFill>
                      <a:schemeClr val="accent5"/>
                    </a:solidFill>
                    <a:ln>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D06E-42E5-9AFB-AB6D0D353A55}"/>
                    </c:ext>
                  </c:extLst>
                </c:dPt>
                <c:dPt>
                  <c:idx val="3"/>
                  <c:bubble3D val="0"/>
                  <c:spPr>
                    <a:solidFill>
                      <a:srgbClr val="F2E530"/>
                    </a:solidFill>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D06E-42E5-9AFB-AB6D0D353A55}"/>
                    </c:ext>
                  </c:extLst>
                </c:dPt>
                <c:dPt>
                  <c:idx val="4"/>
                  <c:bubble3D val="0"/>
                  <c:spPr>
                    <a:solidFill>
                      <a:schemeClr val="accent4"/>
                    </a:solidFill>
                    <a:ln>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109-42B8-98E7-2B969A688F4B}"/>
                    </c:ext>
                  </c:extLst>
                </c:dPt>
                <c:dLbls>
                  <c:spPr>
                    <a:noFill/>
                    <a:ln>
                      <a:noFill/>
                    </a:ln>
                    <a:effectLst/>
                  </c:spPr>
                  <c:showLegendKey val="0"/>
                  <c:showVal val="1"/>
                  <c:showCatName val="0"/>
                  <c:showSerName val="0"/>
                  <c:showPercent val="0"/>
                  <c:showBubbleSize val="0"/>
                  <c:showLeaderLines val="1"/>
                  <c:extLst xmlns:a14="http://schemas.microsoft.com/office/drawing/2010/main" xmlns:wp="http://schemas.openxmlformats.org/drawingml/2006/wordprocessingDrawing" xmlns:w="http://schemas.openxmlformats.org/wordprocessingml/2006/main" xmlns:m="http://schemas.openxmlformats.org/officeDocument/2006/math">
                    <c:ext uri="{CE6537A1-D6FC-4f65-9D91-7224C49458BB}"/>
                  </c:extLst>
                </c:dLbls>
                <c:cat>
                  <c:str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Sheet1!$A$2:$A$6</c15:sqref>
                        </c15:formulaRef>
                      </c:ext>
                    </c:extLst>
                    <c:strCache>
                      <c:ptCount val="5"/>
                      <c:pt idx="0">
                        <c:v>Solar (30,876 MW)</c:v>
                      </c:pt>
                      <c:pt idx="1">
                        <c:v>Wind (17,508 MW)</c:v>
                      </c:pt>
                      <c:pt idx="2">
                        <c:v>Battery/Storage (18,036 MW)</c:v>
                      </c:pt>
                      <c:pt idx="3">
                        <c:v>Hybrid (11,909 MW)</c:v>
                      </c:pt>
                      <c:pt idx="4">
                        <c:v>Thermal (6,947 MW)</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Sheet1!$B$2:$B$6</c15:sqref>
                        </c15:formulaRef>
                      </c:ext>
                    </c:extLst>
                    <c:numCache>
                      <c:formatCode>0</c:formatCode>
                      <c:ptCount val="5"/>
                      <c:pt idx="0">
                        <c:v>30876</c:v>
                      </c:pt>
                      <c:pt idx="1">
                        <c:v>17508</c:v>
                      </c:pt>
                      <c:pt idx="2">
                        <c:v>18036</c:v>
                      </c:pt>
                      <c:pt idx="3">
                        <c:v>11909</c:v>
                      </c:pt>
                      <c:pt idx="4">
                        <c:v>6947</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E-D06E-42E5-9AFB-AB6D0D353A55}"/>
                  </c:ext>
                </c:extLst>
              </c15:ser>
            </c15:filteredPieSeries>
            <c15:filteredPieSeries>
              <c15:ser>
                <c:idx val="2"/>
                <c:order val="2"/>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Sheet1!$D$1</c15:sqref>
                        </c15:formulaRef>
                      </c:ext>
                    </c:extLst>
                    <c:strCache>
                      <c:ptCount val="1"/>
                      <c:pt idx="0">
                        <c:v>MW</c:v>
                      </c:pt>
                    </c:strCache>
                  </c:strRef>
                </c:tx>
                <c:dLbls>
                  <c:spPr>
                    <a:noFill/>
                    <a:ln>
                      <a:noFill/>
                    </a:ln>
                    <a:effectLst/>
                  </c:spPr>
                  <c:showLegendKey val="0"/>
                  <c:showVal val="1"/>
                  <c:showCatName val="0"/>
                  <c:showSerName val="0"/>
                  <c:showPercent val="0"/>
                  <c:showBubbleSize val="0"/>
                  <c:showLeaderLines val="1"/>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Sheet1!$A$2:$A$6</c15:sqref>
                        </c15:formulaRef>
                      </c:ext>
                    </c:extLst>
                    <c:strCache>
                      <c:ptCount val="5"/>
                      <c:pt idx="0">
                        <c:v>Solar (30,876 MW)</c:v>
                      </c:pt>
                      <c:pt idx="1">
                        <c:v>Wind (17,508 MW)</c:v>
                      </c:pt>
                      <c:pt idx="2">
                        <c:v>Battery/Storage (18,036 MW)</c:v>
                      </c:pt>
                      <c:pt idx="3">
                        <c:v>Hybrid (11,909 MW)</c:v>
                      </c:pt>
                      <c:pt idx="4">
                        <c:v>Thermal (6,947 MW)</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Sheet1!$D$2:$D$6</c15:sqref>
                        </c15:formulaRef>
                      </c:ext>
                    </c:extLst>
                    <c:numCache>
                      <c:formatCode>0.0%</c:formatCode>
                      <c:ptCount val="5"/>
                      <c:pt idx="0">
                        <c:v>0</c:v>
                      </c:pt>
                      <c:pt idx="1">
                        <c:v>0</c:v>
                      </c:pt>
                      <c:pt idx="2">
                        <c:v>0</c:v>
                      </c:pt>
                      <c:pt idx="3">
                        <c:v>0</c:v>
                      </c:pt>
                      <c:pt idx="4">
                        <c:v>0</c:v>
                      </c:pt>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1-4D4A-47EB-830C-8E7CE0446469}"/>
                  </c:ext>
                </c:extLst>
              </c15:ser>
            </c15:filteredPieSeries>
          </c:ext>
        </c:extLst>
      </c:doughnutChart>
      <c:spPr>
        <a:noFill/>
        <a:ln w="19054">
          <a:noFill/>
        </a:ln>
        <a:effectLst/>
      </c:spPr>
    </c:plotArea>
    <c:legend>
      <c:legendPos val="l"/>
      <c:layout>
        <c:manualLayout>
          <c:xMode val="edge"/>
          <c:yMode val="edge"/>
          <c:x val="6.2678426504135132E-2"/>
          <c:y val="0.30749788880348206"/>
          <c:w val="0.34200713038444519"/>
          <c:h val="0.55870163440704346"/>
        </c:manualLayout>
      </c:layout>
      <c:overlay val="0"/>
      <c:spPr>
        <a:noFill/>
        <a:ln>
          <a:noFill/>
        </a:ln>
        <a:effectLst/>
      </c:spPr>
      <c:txPr>
        <a:bodyPr rot="0" spcFirstLastPara="1" vertOverflow="ellipsis" vert="horz" wrap="square" anchor="ctr" anchorCtr="1"/>
        <a:lstStyle/>
        <a:p>
          <a:pPr>
            <a:defRPr sz="1800" b="0" i="0" u="none" strike="noStrike" kern="1200" baseline="0" smtId="4294967295">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350" smtId="4294967295"/>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3FC6-410A-817C-C58EAC339FDA}"/>
              </c:ext>
            </c:extLst>
          </c:dPt>
          <c:dPt>
            <c:idx val="1"/>
            <c:bubble3D val="0"/>
            <c:spPr>
              <a:solidFill>
                <a:schemeClr val="accent6"/>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3FC6-410A-817C-C58EAC339FDA}"/>
              </c:ext>
            </c:extLst>
          </c:dPt>
          <c:dPt>
            <c:idx val="2"/>
            <c:bubble3D val="0"/>
            <c:spPr>
              <a:solidFill>
                <a:schemeClr val="accent3"/>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3FC6-410A-817C-C58EAC339FDA}"/>
              </c:ext>
            </c:extLst>
          </c:dPt>
          <c:dPt>
            <c:idx val="3"/>
            <c:bubble3D val="0"/>
            <c:spPr>
              <a:solidFill>
                <a:schemeClr val="accent4"/>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3FC6-410A-817C-C58EAC339FDA}"/>
              </c:ext>
            </c:extLst>
          </c:dPt>
          <c:dPt>
            <c:idx val="4"/>
            <c:bubble3D val="0"/>
            <c:spPr>
              <a:solidFill>
                <a:schemeClr val="tx2"/>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3FC6-410A-817C-C58EAC339FDA}"/>
              </c:ext>
            </c:extLst>
          </c:dPt>
          <c:dPt>
            <c:idx val="5"/>
            <c:bubble3D val="0"/>
            <c:spPr>
              <a:solidFill>
                <a:schemeClr val="accent5">
                  <a:lumMod val="40000"/>
                  <a:lumOff val="60000"/>
                </a:schemeClr>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6-3FC6-410A-817C-C58EAC339FDA}"/>
              </c:ext>
            </c:extLst>
          </c:dPt>
          <c:dPt>
            <c:idx val="6"/>
            <c:bubble3D val="0"/>
            <c:spPr>
              <a:solidFill>
                <a:schemeClr val="accent5"/>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3FC6-410A-817C-C58EAC339FDA}"/>
              </c:ext>
            </c:extLst>
          </c:dPt>
          <c:dPt>
            <c:idx val="7"/>
            <c:bubble3D val="0"/>
            <c:spPr>
              <a:solidFill>
                <a:schemeClr val="accent1"/>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3FC6-410A-817C-C58EAC339FDA}"/>
              </c:ext>
            </c:extLst>
          </c:dPt>
          <c:dPt>
            <c:idx val="10"/>
            <c:bubble3D val="0"/>
            <c:spPr>
              <a:solidFill>
                <a:schemeClr val="accent1">
                  <a:lumMod val="40000"/>
                  <a:lumOff val="60000"/>
                </a:schemeClr>
              </a:solidFill>
              <a:ln w="19050">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1-6E18-4E5F-A70F-4A21E5EB4965}"/>
              </c:ext>
            </c:extLst>
          </c:dPt>
          <c:cat>
            <c:strRef>
              <c:f>Sheet1!$A$2:$A$12</c:f>
              <c:strCache>
                <c:ptCount val="11"/>
                <c:pt idx="0">
                  <c:v>22 Generation and Transmission Cooperatives</c:v>
                </c:pt>
                <c:pt idx="1">
                  <c:v>22 Independent Power Producers</c:v>
                </c:pt>
                <c:pt idx="2">
                  <c:v>16 Investor-Owned Utilities</c:v>
                </c:pt>
                <c:pt idx="3">
                  <c:v>13 Municipal Systems</c:v>
                </c:pt>
                <c:pt idx="4">
                  <c:v>13 Independent Transmission Companies</c:v>
                </c:pt>
                <c:pt idx="5">
                  <c:v>11 Power Marketers</c:v>
                </c:pt>
                <c:pt idx="6">
                  <c:v>6 State Agencies</c:v>
                </c:pt>
                <c:pt idx="7">
                  <c:v>4 Large Retail Customers</c:v>
                </c:pt>
                <c:pt idx="8">
                  <c:v>4 Public Interest Entities</c:v>
                </c:pt>
                <c:pt idx="9">
                  <c:v>2 Alternative Power</c:v>
                </c:pt>
                <c:pt idx="10">
                  <c:v>1 Federal Agency</c:v>
                </c:pt>
              </c:strCache>
            </c:strRef>
          </c:cat>
          <c:val>
            <c:numRef>
              <c:f>Sheet1!$B$2:$B$12</c:f>
              <c:numCache>
                <c:formatCode>General</c:formatCode>
                <c:ptCount val="11"/>
                <c:pt idx="0">
                  <c:v>22</c:v>
                </c:pt>
                <c:pt idx="1">
                  <c:v>22</c:v>
                </c:pt>
                <c:pt idx="2">
                  <c:v>16</c:v>
                </c:pt>
                <c:pt idx="3">
                  <c:v>13</c:v>
                </c:pt>
                <c:pt idx="4">
                  <c:v>13</c:v>
                </c:pt>
                <c:pt idx="5">
                  <c:v>11</c:v>
                </c:pt>
                <c:pt idx="6">
                  <c:v>6</c:v>
                </c:pt>
                <c:pt idx="7">
                  <c:v>4</c:v>
                </c:pt>
                <c:pt idx="8">
                  <c:v>4</c:v>
                </c:pt>
                <c:pt idx="9">
                  <c:v>2</c:v>
                </c:pt>
                <c:pt idx="10">
                  <c:v>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3FC6-410A-817C-C58EAC339FDA}"/>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72694212198257446"/>
          <c:y val="4.9433362437412143E-4"/>
          <c:w val="0.27305784821510315"/>
          <c:h val="0.86699074506759644"/>
        </c:manualLayout>
      </c:layout>
      <c:overlay val="0"/>
      <c:spPr>
        <a:noFill/>
        <a:ln>
          <a:noFill/>
        </a:ln>
        <a:effectLst/>
      </c:spPr>
      <c:txPr>
        <a:bodyPr rot="0" spcFirstLastPara="1" vertOverflow="ellipsis" vert="horz" wrap="square" anchor="ctr" anchorCtr="1"/>
        <a:lstStyle/>
        <a:p>
          <a:pPr>
            <a:defRPr sz="1197" b="0" i="0" u="none" strike="noStrike" kern="1200" baseline="0" smtId="4294967295">
              <a:solidFill>
                <a:schemeClr val="tx1">
                  <a:lumMod val="65000"/>
                  <a:lumOff val="35000"/>
                </a:schemeClr>
              </a:solidFill>
              <a:latin typeface="Arial"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87E3F-32C8-452B-992B-8295B412E54A}"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47A34557-1D59-459F-A66B-7C495B0BECD8}">
      <dgm:prSet phldrT="[Text]" custT="1"/>
      <dgm:spPr/>
      <dgm:t>
        <a:bodyPr/>
        <a:lstStyle/>
        <a:p>
          <a:r>
            <a:rPr lang="en-US" altLang="en-US" sz="1800"/>
            <a:t>501(c)(6) nonprofit corporation</a:t>
          </a:r>
          <a:endParaRPr lang="en-US" sz="1800"/>
        </a:p>
      </dgm:t>
    </dgm:pt>
    <dgm:pt modelId="{6803A921-78BF-47CB-91E4-15F9EE52C9A1}" type="parTrans" cxnId="{CBFA3706-C065-4706-9DEE-A0C8D9E70C14}">
      <dgm:prSet/>
      <dgm:spPr/>
      <dgm:t>
        <a:bodyPr/>
        <a:lstStyle/>
        <a:p>
          <a:endParaRPr lang="en-US" sz="1050"/>
        </a:p>
      </dgm:t>
    </dgm:pt>
    <dgm:pt modelId="{7EFDB098-675D-4BE3-B81A-4AC39540DFFD}" type="sibTrans" cxnId="{CBFA3706-C065-4706-9DEE-A0C8D9E70C14}">
      <dgm:prSet/>
      <dgm:spPr/>
      <dgm:t>
        <a:bodyPr/>
        <a:lstStyle/>
        <a:p>
          <a:endParaRPr lang="en-US" sz="1050"/>
        </a:p>
      </dgm:t>
    </dgm:pt>
    <dgm:pt modelId="{BF495FE7-C096-49A3-BAEE-9EBB64646BC8}">
      <dgm:prSet custT="1"/>
      <dgm:spPr/>
      <dgm:t>
        <a:bodyPr/>
        <a:lstStyle/>
        <a:p>
          <a:r>
            <a:rPr lang="en-US" altLang="en-US" sz="1800"/>
            <a:t>One of 9 regional grid operators</a:t>
          </a:r>
        </a:p>
      </dgm:t>
    </dgm:pt>
    <dgm:pt modelId="{67E441BD-877F-481D-A17B-7F33EE69CE61}" type="parTrans" cxnId="{47AB1205-C671-427F-9A29-72393079BA45}">
      <dgm:prSet/>
      <dgm:spPr/>
      <dgm:t>
        <a:bodyPr/>
        <a:lstStyle/>
        <a:p>
          <a:endParaRPr lang="en-US" sz="1050"/>
        </a:p>
      </dgm:t>
    </dgm:pt>
    <dgm:pt modelId="{9A3D0F9A-C7EE-40AB-A0E2-AE5C7D97E327}" type="sibTrans" cxnId="{47AB1205-C671-427F-9A29-72393079BA45}">
      <dgm:prSet/>
      <dgm:spPr/>
      <dgm:t>
        <a:bodyPr/>
        <a:lstStyle/>
        <a:p>
          <a:endParaRPr lang="en-US" sz="1050"/>
        </a:p>
      </dgm:t>
    </dgm:pt>
    <dgm:pt modelId="{79DE4564-DB81-474B-8012-6F7CDD8766B2}">
      <dgm:prSet custT="1"/>
      <dgm:spPr/>
      <dgm:t>
        <a:bodyPr/>
        <a:lstStyle/>
        <a:p>
          <a:r>
            <a:rPr lang="en-US" altLang="en-US" sz="1800" dirty="0"/>
            <a:t>114 member companies in 14 states</a:t>
          </a:r>
        </a:p>
      </dgm:t>
    </dgm:pt>
    <dgm:pt modelId="{F5C56D90-8993-4E07-897E-847A5A1D3126}" type="parTrans" cxnId="{7050F04E-6583-42CE-A8BC-915F52BE0536}">
      <dgm:prSet/>
      <dgm:spPr/>
      <dgm:t>
        <a:bodyPr/>
        <a:lstStyle/>
        <a:p>
          <a:endParaRPr lang="en-US" sz="1050"/>
        </a:p>
      </dgm:t>
    </dgm:pt>
    <dgm:pt modelId="{9B364B37-A4C3-4159-B492-C8A2F4AAB6D4}" type="sibTrans" cxnId="{7050F04E-6583-42CE-A8BC-915F52BE0536}">
      <dgm:prSet/>
      <dgm:spPr/>
      <dgm:t>
        <a:bodyPr/>
        <a:lstStyle/>
        <a:p>
          <a:endParaRPr lang="en-US" sz="1050"/>
        </a:p>
      </dgm:t>
    </dgm:pt>
    <dgm:pt modelId="{7CDE723E-1BE2-48D2-B2DA-CF2128C78A96}">
      <dgm:prSet custT="1"/>
      <dgm:spPr/>
      <dgm:t>
        <a:bodyPr/>
        <a:lstStyle/>
        <a:p>
          <a:r>
            <a:rPr lang="en-US" altLang="en-US" sz="1800"/>
            <a:t>“Air traffic control” for high-voltage grid</a:t>
          </a:r>
        </a:p>
      </dgm:t>
    </dgm:pt>
    <dgm:pt modelId="{675FE852-3733-474C-A0DD-41C79BD18BA4}" type="parTrans" cxnId="{D6D213BA-1A38-4A9A-9863-167E143592E5}">
      <dgm:prSet/>
      <dgm:spPr/>
      <dgm:t>
        <a:bodyPr/>
        <a:lstStyle/>
        <a:p>
          <a:endParaRPr lang="en-US" sz="1050"/>
        </a:p>
      </dgm:t>
    </dgm:pt>
    <dgm:pt modelId="{F45B5F4C-BC9C-4081-A1C1-91FE150D5D16}" type="sibTrans" cxnId="{D6D213BA-1A38-4A9A-9863-167E143592E5}">
      <dgm:prSet/>
      <dgm:spPr/>
      <dgm:t>
        <a:bodyPr/>
        <a:lstStyle/>
        <a:p>
          <a:endParaRPr lang="en-US" sz="1050"/>
        </a:p>
      </dgm:t>
    </dgm:pt>
    <dgm:pt modelId="{A0F38047-4F4A-4A07-BA4C-024087BACA01}">
      <dgm:prSet custT="1"/>
      <dgm:spPr/>
      <dgm:t>
        <a:bodyPr/>
        <a:lstStyle/>
        <a:p>
          <a:r>
            <a:rPr lang="en-US" sz="1800"/>
            <a:t>Balances supply and demand across region</a:t>
          </a:r>
        </a:p>
      </dgm:t>
    </dgm:pt>
    <dgm:pt modelId="{EC9FAE50-5528-44CB-9A84-B74366ECA85D}" type="parTrans" cxnId="{7E1E56DD-D32E-4B99-B92E-377A65490B72}">
      <dgm:prSet/>
      <dgm:spPr/>
      <dgm:t>
        <a:bodyPr/>
        <a:lstStyle/>
        <a:p>
          <a:endParaRPr lang="en-US"/>
        </a:p>
      </dgm:t>
    </dgm:pt>
    <dgm:pt modelId="{DC01D2DA-27F0-4EC3-91AF-315370C1B295}" type="sibTrans" cxnId="{7E1E56DD-D32E-4B99-B92E-377A65490B72}">
      <dgm:prSet/>
      <dgm:spPr/>
      <dgm:t>
        <a:bodyPr/>
        <a:lstStyle/>
        <a:p>
          <a:endParaRPr lang="en-US"/>
        </a:p>
      </dgm:t>
    </dgm:pt>
    <dgm:pt modelId="{278D6CC4-2A00-4C10-BDDF-696B083018CC}">
      <dgm:prSet custT="1"/>
      <dgm:spPr/>
      <dgm:t>
        <a:bodyPr/>
        <a:lstStyle/>
        <a:p>
          <a:r>
            <a:rPr lang="en-US" sz="1800"/>
            <a:t>Maintains reliable grid operations</a:t>
          </a:r>
        </a:p>
      </dgm:t>
    </dgm:pt>
    <dgm:pt modelId="{21A9CB52-DDBC-4F9B-A8EE-92B2DE647FFB}" type="parTrans" cxnId="{F608FAA3-E0F7-45C7-A543-01DED10B76C1}">
      <dgm:prSet/>
      <dgm:spPr/>
      <dgm:t>
        <a:bodyPr/>
        <a:lstStyle/>
        <a:p>
          <a:endParaRPr lang="en-US"/>
        </a:p>
      </dgm:t>
    </dgm:pt>
    <dgm:pt modelId="{BF48C6AB-72EA-4E39-BF8A-FA00E263528F}" type="sibTrans" cxnId="{F608FAA3-E0F7-45C7-A543-01DED10B76C1}">
      <dgm:prSet/>
      <dgm:spPr/>
      <dgm:t>
        <a:bodyPr/>
        <a:lstStyle/>
        <a:p>
          <a:endParaRPr lang="en-US"/>
        </a:p>
      </dgm:t>
    </dgm:pt>
    <dgm:pt modelId="{DFE93376-5D60-4F95-A3C4-84ED2DE7771B}">
      <dgm:prSet custT="1"/>
      <dgm:spPr/>
      <dgm:t>
        <a:bodyPr/>
        <a:lstStyle/>
        <a:p>
          <a:r>
            <a:rPr lang="en-US" altLang="en-US" sz="1800"/>
            <a:t>Operates wholesale energy market</a:t>
          </a:r>
          <a:endParaRPr lang="en-US" sz="1800"/>
        </a:p>
      </dgm:t>
    </dgm:pt>
    <dgm:pt modelId="{D35167D9-F369-49C3-9ED7-EC04FBF071A7}" type="parTrans" cxnId="{58FD424B-E04A-4AF0-A9CB-59455D0CA438}">
      <dgm:prSet/>
      <dgm:spPr/>
      <dgm:t>
        <a:bodyPr/>
        <a:lstStyle/>
        <a:p>
          <a:endParaRPr lang="en-US"/>
        </a:p>
      </dgm:t>
    </dgm:pt>
    <dgm:pt modelId="{FB13D698-8612-4764-B27A-91BD5BB4A627}" type="sibTrans" cxnId="{58FD424B-E04A-4AF0-A9CB-59455D0CA438}">
      <dgm:prSet/>
      <dgm:spPr/>
      <dgm:t>
        <a:bodyPr/>
        <a:lstStyle/>
        <a:p>
          <a:endParaRPr lang="en-US"/>
        </a:p>
      </dgm:t>
    </dgm:pt>
    <dgm:pt modelId="{A5EBE56C-794F-4C5A-A888-BDF1F56AA02A}">
      <dgm:prSet custT="1"/>
      <dgm:spPr/>
      <dgm:t>
        <a:bodyPr/>
        <a:lstStyle/>
        <a:p>
          <a:r>
            <a:rPr lang="en-US" sz="1800"/>
            <a:t>Plans future transmission needs</a:t>
          </a:r>
        </a:p>
      </dgm:t>
    </dgm:pt>
    <dgm:pt modelId="{7989ABDB-50A7-4B9C-ABF8-26B483DED028}" type="parTrans" cxnId="{823FC618-1193-4772-8138-4A1FEB2B226F}">
      <dgm:prSet/>
      <dgm:spPr/>
      <dgm:t>
        <a:bodyPr/>
        <a:lstStyle/>
        <a:p>
          <a:endParaRPr lang="en-US"/>
        </a:p>
      </dgm:t>
    </dgm:pt>
    <dgm:pt modelId="{806B7CCA-F68E-486D-BA75-AD0D2C5E570E}" type="sibTrans" cxnId="{823FC618-1193-4772-8138-4A1FEB2B226F}">
      <dgm:prSet/>
      <dgm:spPr/>
      <dgm:t>
        <a:bodyPr/>
        <a:lstStyle/>
        <a:p>
          <a:endParaRPr lang="en-US"/>
        </a:p>
      </dgm:t>
    </dgm:pt>
    <dgm:pt modelId="{C000C765-48B3-442F-BFF7-85DD504C44F5}" type="pres">
      <dgm:prSet presAssocID="{5ED87E3F-32C8-452B-992B-8295B412E54A}" presName="linear" presStyleCnt="0">
        <dgm:presLayoutVars>
          <dgm:animLvl val="lvl"/>
          <dgm:resizeHandles val="exact"/>
        </dgm:presLayoutVars>
      </dgm:prSet>
      <dgm:spPr/>
    </dgm:pt>
    <dgm:pt modelId="{57A10A6E-1A91-4E41-8563-A1A04B1BC0F2}" type="pres">
      <dgm:prSet presAssocID="{47A34557-1D59-459F-A66B-7C495B0BECD8}" presName="parentText" presStyleLbl="node1" presStyleIdx="0" presStyleCnt="8">
        <dgm:presLayoutVars>
          <dgm:chMax val="0"/>
          <dgm:bulletEnabled val="1"/>
        </dgm:presLayoutVars>
      </dgm:prSet>
      <dgm:spPr/>
    </dgm:pt>
    <dgm:pt modelId="{06A403F1-1015-4E6C-BDC0-A533C6251E80}" type="pres">
      <dgm:prSet presAssocID="{7EFDB098-675D-4BE3-B81A-4AC39540DFFD}" presName="spacer" presStyleCnt="0"/>
      <dgm:spPr/>
    </dgm:pt>
    <dgm:pt modelId="{45D732E6-E836-414C-ABE9-2B86F5E45558}" type="pres">
      <dgm:prSet presAssocID="{BF495FE7-C096-49A3-BAEE-9EBB64646BC8}" presName="parentText" presStyleLbl="node1" presStyleIdx="1" presStyleCnt="8">
        <dgm:presLayoutVars>
          <dgm:chMax val="0"/>
          <dgm:bulletEnabled val="1"/>
        </dgm:presLayoutVars>
      </dgm:prSet>
      <dgm:spPr/>
    </dgm:pt>
    <dgm:pt modelId="{7C49927D-53C1-4FC2-AF80-DD65ABB5DC54}" type="pres">
      <dgm:prSet presAssocID="{9A3D0F9A-C7EE-40AB-A0E2-AE5C7D97E327}" presName="spacer" presStyleCnt="0"/>
      <dgm:spPr/>
    </dgm:pt>
    <dgm:pt modelId="{EDCC7EC1-015C-4226-A1EA-85D9C2E20BE7}" type="pres">
      <dgm:prSet presAssocID="{79DE4564-DB81-474B-8012-6F7CDD8766B2}" presName="parentText" presStyleLbl="node1" presStyleIdx="2" presStyleCnt="8">
        <dgm:presLayoutVars>
          <dgm:chMax val="0"/>
          <dgm:bulletEnabled val="1"/>
        </dgm:presLayoutVars>
      </dgm:prSet>
      <dgm:spPr/>
    </dgm:pt>
    <dgm:pt modelId="{7569D1CD-B967-4764-AAA4-076331308069}" type="pres">
      <dgm:prSet presAssocID="{9B364B37-A4C3-4159-B492-C8A2F4AAB6D4}" presName="spacer" presStyleCnt="0"/>
      <dgm:spPr/>
    </dgm:pt>
    <dgm:pt modelId="{FC5EC6A4-457A-47E3-8A03-F140845D270D}" type="pres">
      <dgm:prSet presAssocID="{7CDE723E-1BE2-48D2-B2DA-CF2128C78A96}" presName="parentText" presStyleLbl="node1" presStyleIdx="3" presStyleCnt="8">
        <dgm:presLayoutVars>
          <dgm:chMax val="0"/>
          <dgm:bulletEnabled val="1"/>
        </dgm:presLayoutVars>
      </dgm:prSet>
      <dgm:spPr/>
    </dgm:pt>
    <dgm:pt modelId="{53936A41-0AB9-4721-B43A-DD93ADBF6995}" type="pres">
      <dgm:prSet presAssocID="{F45B5F4C-BC9C-4081-A1C1-91FE150D5D16}" presName="spacer" presStyleCnt="0"/>
      <dgm:spPr/>
    </dgm:pt>
    <dgm:pt modelId="{05FC66D9-8B19-42BD-8455-222F65D19DA0}" type="pres">
      <dgm:prSet presAssocID="{A0F38047-4F4A-4A07-BA4C-024087BACA01}" presName="parentText" presStyleLbl="node1" presStyleIdx="4" presStyleCnt="8">
        <dgm:presLayoutVars>
          <dgm:chMax val="0"/>
          <dgm:bulletEnabled val="1"/>
        </dgm:presLayoutVars>
      </dgm:prSet>
      <dgm:spPr/>
    </dgm:pt>
    <dgm:pt modelId="{67915A0B-6ABE-4F39-876B-B570C080AB2E}" type="pres">
      <dgm:prSet presAssocID="{DC01D2DA-27F0-4EC3-91AF-315370C1B295}" presName="spacer" presStyleCnt="0"/>
      <dgm:spPr/>
    </dgm:pt>
    <dgm:pt modelId="{6730E001-C9EF-4EDC-AF1E-5A85D777D7E6}" type="pres">
      <dgm:prSet presAssocID="{278D6CC4-2A00-4C10-BDDF-696B083018CC}" presName="parentText" presStyleLbl="node1" presStyleIdx="5" presStyleCnt="8">
        <dgm:presLayoutVars>
          <dgm:chMax val="0"/>
          <dgm:bulletEnabled val="1"/>
        </dgm:presLayoutVars>
      </dgm:prSet>
      <dgm:spPr/>
    </dgm:pt>
    <dgm:pt modelId="{F85BF610-CBE8-475C-98F3-CD053B34445A}" type="pres">
      <dgm:prSet presAssocID="{BF48C6AB-72EA-4E39-BF8A-FA00E263528F}" presName="spacer" presStyleCnt="0"/>
      <dgm:spPr/>
    </dgm:pt>
    <dgm:pt modelId="{8F73F76D-106F-4F4C-8E74-676BB7E1D1D5}" type="pres">
      <dgm:prSet presAssocID="{DFE93376-5D60-4F95-A3C4-84ED2DE7771B}" presName="parentText" presStyleLbl="node1" presStyleIdx="6" presStyleCnt="8">
        <dgm:presLayoutVars>
          <dgm:chMax val="0"/>
          <dgm:bulletEnabled val="1"/>
        </dgm:presLayoutVars>
      </dgm:prSet>
      <dgm:spPr/>
    </dgm:pt>
    <dgm:pt modelId="{9B161621-41FB-46DD-AF62-81CD2EB78C26}" type="pres">
      <dgm:prSet presAssocID="{FB13D698-8612-4764-B27A-91BD5BB4A627}" presName="spacer" presStyleCnt="0"/>
      <dgm:spPr/>
    </dgm:pt>
    <dgm:pt modelId="{6C752CC6-B8C3-43B0-8601-857125DB9E13}" type="pres">
      <dgm:prSet presAssocID="{A5EBE56C-794F-4C5A-A888-BDF1F56AA02A}" presName="parentText" presStyleLbl="node1" presStyleIdx="7" presStyleCnt="8">
        <dgm:presLayoutVars>
          <dgm:chMax val="0"/>
          <dgm:bulletEnabled val="1"/>
        </dgm:presLayoutVars>
      </dgm:prSet>
      <dgm:spPr/>
    </dgm:pt>
  </dgm:ptLst>
  <dgm:cxnLst>
    <dgm:cxn modelId="{47AB1205-C671-427F-9A29-72393079BA45}" srcId="{5ED87E3F-32C8-452B-992B-8295B412E54A}" destId="{BF495FE7-C096-49A3-BAEE-9EBB64646BC8}" srcOrd="1" destOrd="0" parTransId="{67E441BD-877F-481D-A17B-7F33EE69CE61}" sibTransId="{9A3D0F9A-C7EE-40AB-A0E2-AE5C7D97E327}"/>
    <dgm:cxn modelId="{CBFA3706-C065-4706-9DEE-A0C8D9E70C14}" srcId="{5ED87E3F-32C8-452B-992B-8295B412E54A}" destId="{47A34557-1D59-459F-A66B-7C495B0BECD8}" srcOrd="0" destOrd="0" parTransId="{6803A921-78BF-47CB-91E4-15F9EE52C9A1}" sibTransId="{7EFDB098-675D-4BE3-B81A-4AC39540DFFD}"/>
    <dgm:cxn modelId="{823FC618-1193-4772-8138-4A1FEB2B226F}" srcId="{5ED87E3F-32C8-452B-992B-8295B412E54A}" destId="{A5EBE56C-794F-4C5A-A888-BDF1F56AA02A}" srcOrd="7" destOrd="0" parTransId="{7989ABDB-50A7-4B9C-ABF8-26B483DED028}" sibTransId="{806B7CCA-F68E-486D-BA75-AD0D2C5E570E}"/>
    <dgm:cxn modelId="{2A98B035-55FD-46DC-BD1F-0BB160FF6025}" type="presOf" srcId="{278D6CC4-2A00-4C10-BDDF-696B083018CC}" destId="{6730E001-C9EF-4EDC-AF1E-5A85D777D7E6}" srcOrd="0" destOrd="0" presId="urn:microsoft.com/office/officeart/2005/8/layout/vList2"/>
    <dgm:cxn modelId="{BFB0D85B-F906-4745-996B-48EBD5BF64D2}" type="presOf" srcId="{A5EBE56C-794F-4C5A-A888-BDF1F56AA02A}" destId="{6C752CC6-B8C3-43B0-8601-857125DB9E13}" srcOrd="0" destOrd="0" presId="urn:microsoft.com/office/officeart/2005/8/layout/vList2"/>
    <dgm:cxn modelId="{58FD424B-E04A-4AF0-A9CB-59455D0CA438}" srcId="{5ED87E3F-32C8-452B-992B-8295B412E54A}" destId="{DFE93376-5D60-4F95-A3C4-84ED2DE7771B}" srcOrd="6" destOrd="0" parTransId="{D35167D9-F369-49C3-9ED7-EC04FBF071A7}" sibTransId="{FB13D698-8612-4764-B27A-91BD5BB4A627}"/>
    <dgm:cxn modelId="{2329EE6E-B569-47BB-AA0B-DD89D82612CA}" type="presOf" srcId="{47A34557-1D59-459F-A66B-7C495B0BECD8}" destId="{57A10A6E-1A91-4E41-8563-A1A04B1BC0F2}" srcOrd="0" destOrd="0" presId="urn:microsoft.com/office/officeart/2005/8/layout/vList2"/>
    <dgm:cxn modelId="{7050F04E-6583-42CE-A8BC-915F52BE0536}" srcId="{5ED87E3F-32C8-452B-992B-8295B412E54A}" destId="{79DE4564-DB81-474B-8012-6F7CDD8766B2}" srcOrd="2" destOrd="0" parTransId="{F5C56D90-8993-4E07-897E-847A5A1D3126}" sibTransId="{9B364B37-A4C3-4159-B492-C8A2F4AAB6D4}"/>
    <dgm:cxn modelId="{4FD0D77E-BCEA-4E78-9970-B7DFEA0FCB1F}" type="presOf" srcId="{BF495FE7-C096-49A3-BAEE-9EBB64646BC8}" destId="{45D732E6-E836-414C-ABE9-2B86F5E45558}" srcOrd="0" destOrd="0" presId="urn:microsoft.com/office/officeart/2005/8/layout/vList2"/>
    <dgm:cxn modelId="{F608FAA3-E0F7-45C7-A543-01DED10B76C1}" srcId="{5ED87E3F-32C8-452B-992B-8295B412E54A}" destId="{278D6CC4-2A00-4C10-BDDF-696B083018CC}" srcOrd="5" destOrd="0" parTransId="{21A9CB52-DDBC-4F9B-A8EE-92B2DE647FFB}" sibTransId="{BF48C6AB-72EA-4E39-BF8A-FA00E263528F}"/>
    <dgm:cxn modelId="{80403FAB-9F6D-4A27-96AE-99F2EA1F1A1B}" type="presOf" srcId="{A0F38047-4F4A-4A07-BA4C-024087BACA01}" destId="{05FC66D9-8B19-42BD-8455-222F65D19DA0}" srcOrd="0" destOrd="0" presId="urn:microsoft.com/office/officeart/2005/8/layout/vList2"/>
    <dgm:cxn modelId="{552E7CB8-61AE-48CB-B858-FAE2351058E2}" type="presOf" srcId="{DFE93376-5D60-4F95-A3C4-84ED2DE7771B}" destId="{8F73F76D-106F-4F4C-8E74-676BB7E1D1D5}" srcOrd="0" destOrd="0" presId="urn:microsoft.com/office/officeart/2005/8/layout/vList2"/>
    <dgm:cxn modelId="{D6D213BA-1A38-4A9A-9863-167E143592E5}" srcId="{5ED87E3F-32C8-452B-992B-8295B412E54A}" destId="{7CDE723E-1BE2-48D2-B2DA-CF2128C78A96}" srcOrd="3" destOrd="0" parTransId="{675FE852-3733-474C-A0DD-41C79BD18BA4}" sibTransId="{F45B5F4C-BC9C-4081-A1C1-91FE150D5D16}"/>
    <dgm:cxn modelId="{35CDF0C6-82E1-4898-B417-6B38A58AD1ED}" type="presOf" srcId="{7CDE723E-1BE2-48D2-B2DA-CF2128C78A96}" destId="{FC5EC6A4-457A-47E3-8A03-F140845D270D}" srcOrd="0" destOrd="0" presId="urn:microsoft.com/office/officeart/2005/8/layout/vList2"/>
    <dgm:cxn modelId="{E8B7C7C7-CBF5-41BE-ADCA-D06CFBA4E5EA}" type="presOf" srcId="{5ED87E3F-32C8-452B-992B-8295B412E54A}" destId="{C000C765-48B3-442F-BFF7-85DD504C44F5}" srcOrd="0" destOrd="0" presId="urn:microsoft.com/office/officeart/2005/8/layout/vList2"/>
    <dgm:cxn modelId="{7E1E56DD-D32E-4B99-B92E-377A65490B72}" srcId="{5ED87E3F-32C8-452B-992B-8295B412E54A}" destId="{A0F38047-4F4A-4A07-BA4C-024087BACA01}" srcOrd="4" destOrd="0" parTransId="{EC9FAE50-5528-44CB-9A84-B74366ECA85D}" sibTransId="{DC01D2DA-27F0-4EC3-91AF-315370C1B295}"/>
    <dgm:cxn modelId="{D2605EED-6CED-456B-BFE8-96F637E1B35F}" type="presOf" srcId="{79DE4564-DB81-474B-8012-6F7CDD8766B2}" destId="{EDCC7EC1-015C-4226-A1EA-85D9C2E20BE7}" srcOrd="0" destOrd="0" presId="urn:microsoft.com/office/officeart/2005/8/layout/vList2"/>
    <dgm:cxn modelId="{33396D22-F9A7-4AFD-BCAA-901DC8361060}" type="presParOf" srcId="{C000C765-48B3-442F-BFF7-85DD504C44F5}" destId="{57A10A6E-1A91-4E41-8563-A1A04B1BC0F2}" srcOrd="0" destOrd="0" presId="urn:microsoft.com/office/officeart/2005/8/layout/vList2"/>
    <dgm:cxn modelId="{1F4BF10F-3DF0-41DA-84E2-D312489DFBEC}" type="presParOf" srcId="{C000C765-48B3-442F-BFF7-85DD504C44F5}" destId="{06A403F1-1015-4E6C-BDC0-A533C6251E80}" srcOrd="1" destOrd="0" presId="urn:microsoft.com/office/officeart/2005/8/layout/vList2"/>
    <dgm:cxn modelId="{A2F97A86-94F0-4591-95CD-AC277BD36597}" type="presParOf" srcId="{C000C765-48B3-442F-BFF7-85DD504C44F5}" destId="{45D732E6-E836-414C-ABE9-2B86F5E45558}" srcOrd="2" destOrd="0" presId="urn:microsoft.com/office/officeart/2005/8/layout/vList2"/>
    <dgm:cxn modelId="{2E4A06B4-B630-4D7B-9BA6-FA89E72D59C9}" type="presParOf" srcId="{C000C765-48B3-442F-BFF7-85DD504C44F5}" destId="{7C49927D-53C1-4FC2-AF80-DD65ABB5DC54}" srcOrd="3" destOrd="0" presId="urn:microsoft.com/office/officeart/2005/8/layout/vList2"/>
    <dgm:cxn modelId="{E4563824-E49E-4E10-B47C-DFFC4DB1703C}" type="presParOf" srcId="{C000C765-48B3-442F-BFF7-85DD504C44F5}" destId="{EDCC7EC1-015C-4226-A1EA-85D9C2E20BE7}" srcOrd="4" destOrd="0" presId="urn:microsoft.com/office/officeart/2005/8/layout/vList2"/>
    <dgm:cxn modelId="{337604E6-F102-4FA0-BE1C-608A10F41EEC}" type="presParOf" srcId="{C000C765-48B3-442F-BFF7-85DD504C44F5}" destId="{7569D1CD-B967-4764-AAA4-076331308069}" srcOrd="5" destOrd="0" presId="urn:microsoft.com/office/officeart/2005/8/layout/vList2"/>
    <dgm:cxn modelId="{BC046E78-3DC9-4CE0-94F1-E7D3ED356EA6}" type="presParOf" srcId="{C000C765-48B3-442F-BFF7-85DD504C44F5}" destId="{FC5EC6A4-457A-47E3-8A03-F140845D270D}" srcOrd="6" destOrd="0" presId="urn:microsoft.com/office/officeart/2005/8/layout/vList2"/>
    <dgm:cxn modelId="{CB744E17-F73C-4D74-BD4D-2B2E925BE566}" type="presParOf" srcId="{C000C765-48B3-442F-BFF7-85DD504C44F5}" destId="{53936A41-0AB9-4721-B43A-DD93ADBF6995}" srcOrd="7" destOrd="0" presId="urn:microsoft.com/office/officeart/2005/8/layout/vList2"/>
    <dgm:cxn modelId="{FB7F86B5-A925-4D37-ADC9-BF117A42DDAE}" type="presParOf" srcId="{C000C765-48B3-442F-BFF7-85DD504C44F5}" destId="{05FC66D9-8B19-42BD-8455-222F65D19DA0}" srcOrd="8" destOrd="0" presId="urn:microsoft.com/office/officeart/2005/8/layout/vList2"/>
    <dgm:cxn modelId="{93FC77D6-D58A-47D7-B453-FFF1C0A6B574}" type="presParOf" srcId="{C000C765-48B3-442F-BFF7-85DD504C44F5}" destId="{67915A0B-6ABE-4F39-876B-B570C080AB2E}" srcOrd="9" destOrd="0" presId="urn:microsoft.com/office/officeart/2005/8/layout/vList2"/>
    <dgm:cxn modelId="{3653E725-8437-46EB-9384-1F77BC007074}" type="presParOf" srcId="{C000C765-48B3-442F-BFF7-85DD504C44F5}" destId="{6730E001-C9EF-4EDC-AF1E-5A85D777D7E6}" srcOrd="10" destOrd="0" presId="urn:microsoft.com/office/officeart/2005/8/layout/vList2"/>
    <dgm:cxn modelId="{F4372602-F255-4032-ACE5-D17CBC9ACF9B}" type="presParOf" srcId="{C000C765-48B3-442F-BFF7-85DD504C44F5}" destId="{F85BF610-CBE8-475C-98F3-CD053B34445A}" srcOrd="11" destOrd="0" presId="urn:microsoft.com/office/officeart/2005/8/layout/vList2"/>
    <dgm:cxn modelId="{7F326FAB-A618-48D4-8AA0-FE281AE5018F}" type="presParOf" srcId="{C000C765-48B3-442F-BFF7-85DD504C44F5}" destId="{8F73F76D-106F-4F4C-8E74-676BB7E1D1D5}" srcOrd="12" destOrd="0" presId="urn:microsoft.com/office/officeart/2005/8/layout/vList2"/>
    <dgm:cxn modelId="{4CE6E1AF-F4A0-4FE2-BEBC-D44D32A73731}" type="presParOf" srcId="{C000C765-48B3-442F-BFF7-85DD504C44F5}" destId="{9B161621-41FB-46DD-AF62-81CD2EB78C26}" srcOrd="13" destOrd="0" presId="urn:microsoft.com/office/officeart/2005/8/layout/vList2"/>
    <dgm:cxn modelId="{1FDCD0E1-1086-44AE-A47F-B18BD7ADEE1E}" type="presParOf" srcId="{C000C765-48B3-442F-BFF7-85DD504C44F5}" destId="{6C752CC6-B8C3-43B0-8601-857125DB9E13}"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D87E3F-32C8-452B-992B-8295B412E54A}"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n-US"/>
        </a:p>
      </dgm:t>
    </dgm:pt>
    <dgm:pt modelId="{47A34557-1D59-459F-A66B-7C495B0BECD8}">
      <dgm:prSet phldrT="[Text]" custT="1"/>
      <dgm:spPr/>
      <dgm:t>
        <a:bodyPr/>
        <a:lstStyle/>
        <a:p>
          <a:r>
            <a:rPr lang="en-US" altLang="en-US" sz="1800">
              <a:latin typeface="+mn-lt"/>
            </a:rPr>
            <a:t>Own or operate grid infrastructure</a:t>
          </a:r>
          <a:endParaRPr lang="en-US" sz="1800"/>
        </a:p>
      </dgm:t>
    </dgm:pt>
    <dgm:pt modelId="{6803A921-78BF-47CB-91E4-15F9EE52C9A1}" type="parTrans" cxnId="{CBFA3706-C065-4706-9DEE-A0C8D9E70C14}">
      <dgm:prSet/>
      <dgm:spPr/>
      <dgm:t>
        <a:bodyPr/>
        <a:lstStyle/>
        <a:p>
          <a:endParaRPr lang="en-US" sz="1050"/>
        </a:p>
      </dgm:t>
    </dgm:pt>
    <dgm:pt modelId="{7EFDB098-675D-4BE3-B81A-4AC39540DFFD}" type="sibTrans" cxnId="{CBFA3706-C065-4706-9DEE-A0C8D9E70C14}">
      <dgm:prSet/>
      <dgm:spPr/>
      <dgm:t>
        <a:bodyPr/>
        <a:lstStyle/>
        <a:p>
          <a:endParaRPr lang="en-US" sz="1050"/>
        </a:p>
      </dgm:t>
    </dgm:pt>
    <dgm:pt modelId="{6945014A-F5F7-48F3-8CE8-FD2FF078B5D6}">
      <dgm:prSet/>
      <dgm:spPr/>
      <dgm:t>
        <a:bodyPr/>
        <a:lstStyle/>
        <a:p>
          <a:r>
            <a:rPr lang="en-US" altLang="en-US">
              <a:latin typeface="+mn-lt"/>
            </a:rPr>
            <a:t>Serve end-use customers</a:t>
          </a:r>
        </a:p>
      </dgm:t>
    </dgm:pt>
    <dgm:pt modelId="{8643284A-F8DB-4CEB-B78B-A2C7A13EC71F}" type="parTrans" cxnId="{6CE60E16-D21C-411E-B8EE-91E234844C0F}">
      <dgm:prSet/>
      <dgm:spPr/>
      <dgm:t>
        <a:bodyPr/>
        <a:lstStyle/>
        <a:p>
          <a:endParaRPr lang="en-US"/>
        </a:p>
      </dgm:t>
    </dgm:pt>
    <dgm:pt modelId="{965ED003-2CC9-4775-BE59-F7DBECDC1485}" type="sibTrans" cxnId="{6CE60E16-D21C-411E-B8EE-91E234844C0F}">
      <dgm:prSet/>
      <dgm:spPr/>
      <dgm:t>
        <a:bodyPr/>
        <a:lstStyle/>
        <a:p>
          <a:endParaRPr lang="en-US"/>
        </a:p>
      </dgm:t>
    </dgm:pt>
    <dgm:pt modelId="{81D052CA-BF58-4811-81C6-B7F7B2844161}">
      <dgm:prSet/>
      <dgm:spPr/>
      <dgm:t>
        <a:bodyPr/>
        <a:lstStyle/>
        <a:p>
          <a:r>
            <a:rPr lang="en-US" altLang="en-US">
              <a:latin typeface="+mn-lt"/>
            </a:rPr>
            <a:t>Set generation prices</a:t>
          </a:r>
        </a:p>
      </dgm:t>
    </dgm:pt>
    <dgm:pt modelId="{FE12719D-D615-4B5A-A285-7DDCE9EAFAE8}" type="parTrans" cxnId="{05A1502E-3AEC-4BD6-9A13-F8C3F3AA9A2D}">
      <dgm:prSet/>
      <dgm:spPr/>
      <dgm:t>
        <a:bodyPr/>
        <a:lstStyle/>
        <a:p>
          <a:endParaRPr lang="en-US"/>
        </a:p>
      </dgm:t>
    </dgm:pt>
    <dgm:pt modelId="{F2C46CAC-2113-4966-8A36-5F775B9623D3}" type="sibTrans" cxnId="{05A1502E-3AEC-4BD6-9A13-F8C3F3AA9A2D}">
      <dgm:prSet/>
      <dgm:spPr/>
      <dgm:t>
        <a:bodyPr/>
        <a:lstStyle/>
        <a:p>
          <a:endParaRPr lang="en-US"/>
        </a:p>
      </dgm:t>
    </dgm:pt>
    <dgm:pt modelId="{0F30E41A-CD2A-4F5F-96D2-7ED4EDD4A828}">
      <dgm:prSet/>
      <dgm:spPr/>
      <dgm:t>
        <a:bodyPr/>
        <a:lstStyle/>
        <a:p>
          <a:r>
            <a:rPr lang="en-US" altLang="en-US">
              <a:latin typeface="+mn-lt"/>
            </a:rPr>
            <a:t>Set retail electricity rates</a:t>
          </a:r>
        </a:p>
      </dgm:t>
    </dgm:pt>
    <dgm:pt modelId="{43071A29-6B4A-4A26-83BC-3093F2B4DC4C}" type="parTrans" cxnId="{F4540BE9-48DB-40AB-9020-D747AB3FAA9B}">
      <dgm:prSet/>
      <dgm:spPr/>
      <dgm:t>
        <a:bodyPr/>
        <a:lstStyle/>
        <a:p>
          <a:endParaRPr lang="en-US"/>
        </a:p>
      </dgm:t>
    </dgm:pt>
    <dgm:pt modelId="{D4A6F028-E2AD-42EF-B615-E13888491F1C}" type="sibTrans" cxnId="{F4540BE9-48DB-40AB-9020-D747AB3FAA9B}">
      <dgm:prSet/>
      <dgm:spPr/>
      <dgm:t>
        <a:bodyPr/>
        <a:lstStyle/>
        <a:p>
          <a:endParaRPr lang="en-US"/>
        </a:p>
      </dgm:t>
    </dgm:pt>
    <dgm:pt modelId="{ED9692A6-E142-4C3E-8B08-B274946C6093}" type="pres">
      <dgm:prSet presAssocID="{5ED87E3F-32C8-452B-992B-8295B412E54A}" presName="linear" presStyleCnt="0">
        <dgm:presLayoutVars>
          <dgm:animLvl val="lvl"/>
          <dgm:resizeHandles val="exact"/>
        </dgm:presLayoutVars>
      </dgm:prSet>
      <dgm:spPr/>
    </dgm:pt>
    <dgm:pt modelId="{87D5001B-DCDA-407F-BD6A-289F6EADE49E}" type="pres">
      <dgm:prSet presAssocID="{47A34557-1D59-459F-A66B-7C495B0BECD8}" presName="parentText" presStyleLbl="node1" presStyleIdx="0" presStyleCnt="4">
        <dgm:presLayoutVars>
          <dgm:chMax val="0"/>
          <dgm:bulletEnabled val="1"/>
        </dgm:presLayoutVars>
      </dgm:prSet>
      <dgm:spPr/>
    </dgm:pt>
    <dgm:pt modelId="{AF35DD94-9AD8-49CD-BDEE-FA04E5F5EDDA}" type="pres">
      <dgm:prSet presAssocID="{7EFDB098-675D-4BE3-B81A-4AC39540DFFD}" presName="spacer" presStyleCnt="0"/>
      <dgm:spPr/>
    </dgm:pt>
    <dgm:pt modelId="{77B52D37-7AEE-4BD2-9A65-D9E678D9616B}" type="pres">
      <dgm:prSet presAssocID="{6945014A-F5F7-48F3-8CE8-FD2FF078B5D6}" presName="parentText" presStyleLbl="node1" presStyleIdx="1" presStyleCnt="4">
        <dgm:presLayoutVars>
          <dgm:chMax val="0"/>
          <dgm:bulletEnabled val="1"/>
        </dgm:presLayoutVars>
      </dgm:prSet>
      <dgm:spPr/>
    </dgm:pt>
    <dgm:pt modelId="{EB309CA3-5227-44A6-973E-7D3880F0CD01}" type="pres">
      <dgm:prSet presAssocID="{965ED003-2CC9-4775-BE59-F7DBECDC1485}" presName="spacer" presStyleCnt="0"/>
      <dgm:spPr/>
    </dgm:pt>
    <dgm:pt modelId="{658EB23A-05D9-4162-86E4-145BAB8F98CD}" type="pres">
      <dgm:prSet presAssocID="{81D052CA-BF58-4811-81C6-B7F7B2844161}" presName="parentText" presStyleLbl="node1" presStyleIdx="2" presStyleCnt="4">
        <dgm:presLayoutVars>
          <dgm:chMax val="0"/>
          <dgm:bulletEnabled val="1"/>
        </dgm:presLayoutVars>
      </dgm:prSet>
      <dgm:spPr/>
    </dgm:pt>
    <dgm:pt modelId="{5AA00F49-1049-4B40-AB80-EBAD662DE64D}" type="pres">
      <dgm:prSet presAssocID="{F2C46CAC-2113-4966-8A36-5F775B9623D3}" presName="spacer" presStyleCnt="0"/>
      <dgm:spPr/>
    </dgm:pt>
    <dgm:pt modelId="{49623645-D58B-45E4-BC26-2F5B1F641C8E}" type="pres">
      <dgm:prSet presAssocID="{0F30E41A-CD2A-4F5F-96D2-7ED4EDD4A828}" presName="parentText" presStyleLbl="node1" presStyleIdx="3" presStyleCnt="4">
        <dgm:presLayoutVars>
          <dgm:chMax val="0"/>
          <dgm:bulletEnabled val="1"/>
        </dgm:presLayoutVars>
      </dgm:prSet>
      <dgm:spPr/>
    </dgm:pt>
  </dgm:ptLst>
  <dgm:cxnLst>
    <dgm:cxn modelId="{CBFA3706-C065-4706-9DEE-A0C8D9E70C14}" srcId="{5ED87E3F-32C8-452B-992B-8295B412E54A}" destId="{47A34557-1D59-459F-A66B-7C495B0BECD8}" srcOrd="0" destOrd="0" parTransId="{6803A921-78BF-47CB-91E4-15F9EE52C9A1}" sibTransId="{7EFDB098-675D-4BE3-B81A-4AC39540DFFD}"/>
    <dgm:cxn modelId="{6CE60E16-D21C-411E-B8EE-91E234844C0F}" srcId="{5ED87E3F-32C8-452B-992B-8295B412E54A}" destId="{6945014A-F5F7-48F3-8CE8-FD2FF078B5D6}" srcOrd="1" destOrd="0" parTransId="{8643284A-F8DB-4CEB-B78B-A2C7A13EC71F}" sibTransId="{965ED003-2CC9-4775-BE59-F7DBECDC1485}"/>
    <dgm:cxn modelId="{05A1502E-3AEC-4BD6-9A13-F8C3F3AA9A2D}" srcId="{5ED87E3F-32C8-452B-992B-8295B412E54A}" destId="{81D052CA-BF58-4811-81C6-B7F7B2844161}" srcOrd="2" destOrd="0" parTransId="{FE12719D-D615-4B5A-A285-7DDCE9EAFAE8}" sibTransId="{F2C46CAC-2113-4966-8A36-5F775B9623D3}"/>
    <dgm:cxn modelId="{D223FB43-70BB-4EB5-A8AF-CFFA7C952148}" type="presOf" srcId="{81D052CA-BF58-4811-81C6-B7F7B2844161}" destId="{658EB23A-05D9-4162-86E4-145BAB8F98CD}" srcOrd="0" destOrd="0" presId="urn:microsoft.com/office/officeart/2005/8/layout/vList2"/>
    <dgm:cxn modelId="{715EA06E-6C0A-4ED1-A62E-721E4D670A3F}" type="presOf" srcId="{5ED87E3F-32C8-452B-992B-8295B412E54A}" destId="{ED9692A6-E142-4C3E-8B08-B274946C6093}" srcOrd="0" destOrd="0" presId="urn:microsoft.com/office/officeart/2005/8/layout/vList2"/>
    <dgm:cxn modelId="{43125A56-D88B-4E9B-B76A-B5037C6B25C9}" type="presOf" srcId="{0F30E41A-CD2A-4F5F-96D2-7ED4EDD4A828}" destId="{49623645-D58B-45E4-BC26-2F5B1F641C8E}" srcOrd="0" destOrd="0" presId="urn:microsoft.com/office/officeart/2005/8/layout/vList2"/>
    <dgm:cxn modelId="{024605AE-DD65-4ECC-91D8-CDC5E7609481}" type="presOf" srcId="{6945014A-F5F7-48F3-8CE8-FD2FF078B5D6}" destId="{77B52D37-7AEE-4BD2-9A65-D9E678D9616B}" srcOrd="0" destOrd="0" presId="urn:microsoft.com/office/officeart/2005/8/layout/vList2"/>
    <dgm:cxn modelId="{F4540BE9-48DB-40AB-9020-D747AB3FAA9B}" srcId="{5ED87E3F-32C8-452B-992B-8295B412E54A}" destId="{0F30E41A-CD2A-4F5F-96D2-7ED4EDD4A828}" srcOrd="3" destOrd="0" parTransId="{43071A29-6B4A-4A26-83BC-3093F2B4DC4C}" sibTransId="{D4A6F028-E2AD-42EF-B615-E13888491F1C}"/>
    <dgm:cxn modelId="{8F1FB7EE-E4C4-483D-A50E-E1BCD2D5DF77}" type="presOf" srcId="{47A34557-1D59-459F-A66B-7C495B0BECD8}" destId="{87D5001B-DCDA-407F-BD6A-289F6EADE49E}" srcOrd="0" destOrd="0" presId="urn:microsoft.com/office/officeart/2005/8/layout/vList2"/>
    <dgm:cxn modelId="{F70B3D81-16CE-4B89-B5C7-49A4162C0C41}" type="presParOf" srcId="{ED9692A6-E142-4C3E-8B08-B274946C6093}" destId="{87D5001B-DCDA-407F-BD6A-289F6EADE49E}" srcOrd="0" destOrd="0" presId="urn:microsoft.com/office/officeart/2005/8/layout/vList2"/>
    <dgm:cxn modelId="{40D2912D-91D1-433C-9197-83FB605F5756}" type="presParOf" srcId="{ED9692A6-E142-4C3E-8B08-B274946C6093}" destId="{AF35DD94-9AD8-49CD-BDEE-FA04E5F5EDDA}" srcOrd="1" destOrd="0" presId="urn:microsoft.com/office/officeart/2005/8/layout/vList2"/>
    <dgm:cxn modelId="{8B3CD36F-09D3-4F33-9EF3-0F287E050CD9}" type="presParOf" srcId="{ED9692A6-E142-4C3E-8B08-B274946C6093}" destId="{77B52D37-7AEE-4BD2-9A65-D9E678D9616B}" srcOrd="2" destOrd="0" presId="urn:microsoft.com/office/officeart/2005/8/layout/vList2"/>
    <dgm:cxn modelId="{8AAA72C6-87FE-4745-BBCB-205B70476939}" type="presParOf" srcId="{ED9692A6-E142-4C3E-8B08-B274946C6093}" destId="{EB309CA3-5227-44A6-973E-7D3880F0CD01}" srcOrd="3" destOrd="0" presId="urn:microsoft.com/office/officeart/2005/8/layout/vList2"/>
    <dgm:cxn modelId="{B51CC9DF-55C0-4038-92FE-9B64C18AB7B3}" type="presParOf" srcId="{ED9692A6-E142-4C3E-8B08-B274946C6093}" destId="{658EB23A-05D9-4162-86E4-145BAB8F98CD}" srcOrd="4" destOrd="0" presId="urn:microsoft.com/office/officeart/2005/8/layout/vList2"/>
    <dgm:cxn modelId="{11FF46A7-757D-4D72-ADBE-1E875CED506B}" type="presParOf" srcId="{ED9692A6-E142-4C3E-8B08-B274946C6093}" destId="{5AA00F49-1049-4B40-AB80-EBAD662DE64D}" srcOrd="5" destOrd="0" presId="urn:microsoft.com/office/officeart/2005/8/layout/vList2"/>
    <dgm:cxn modelId="{CCE114D1-4326-4D09-ADC7-03DEE5EF4DD1}" type="presParOf" srcId="{ED9692A6-E142-4C3E-8B08-B274946C6093}" destId="{49623645-D58B-45E4-BC26-2F5B1F641C8E}" srcOrd="6"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AFFC5F-FDE5-4E0A-B97B-D564ABAF00A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5FE97F5-EBFD-4350-81E0-AA4AE2D01977}" type="parTrans" cxnId="{F081EF73-9531-4F29-96C5-CAE26EA3D35C}">
      <dgm:prSet/>
      <dgm:spPr/>
      <dgm:t>
        <a:bodyPr/>
        <a:lstStyle/>
        <a:p>
          <a:endParaRPr lang="en-US"/>
        </a:p>
      </dgm:t>
    </dgm:pt>
    <dgm:pt modelId="{CECA76DA-8C42-4AEF-BE8F-AD45F7491198}">
      <dgm:prSet custT="1"/>
      <dgm:spPr>
        <a:solidFill>
          <a:schemeClr val="accent1"/>
        </a:solidFill>
        <a:ln w="12700" cap="flat" cmpd="sng" algn="ctr">
          <a:solidFill>
            <a:schemeClr val="lt1">
              <a:hueOff val="0"/>
              <a:satOff val="0"/>
              <a:lumOff val="0"/>
              <a:alphaOff val="0"/>
            </a:schemeClr>
          </a:solidFill>
          <a:prstDash val="solid"/>
          <a:miter lim="800000"/>
        </a:ln>
      </dgm:spPr>
      <dgm:t>
        <a:bodyPr/>
        <a:lstStyle/>
        <a:p>
          <a:pPr algn="ctr" rtl="0"/>
          <a:r>
            <a:rPr lang="en-US" sz="2200">
              <a:latin typeface="+mj-lt"/>
            </a:rPr>
            <a:t>RTO West</a:t>
          </a:r>
        </a:p>
      </dgm:t>
    </dgm:pt>
    <dgm:pt modelId="{693FBD76-40A4-44FA-A465-689CDB48EED0}" type="parTrans" cxnId="{1169FBFE-79A4-4CA6-BDC9-A93B4CE58544}">
      <dgm:prSet/>
      <dgm:spPr/>
      <dgm:t>
        <a:bodyPr/>
        <a:lstStyle/>
        <a:p>
          <a:endParaRPr lang="en-US"/>
        </a:p>
      </dgm:t>
    </dgm:pt>
    <dgm:pt modelId="{C4928445-86E5-4468-B55E-71AEF047E705}">
      <dgm:prSet/>
      <dgm:spPr>
        <a:noFill/>
        <a:ln>
          <a:noFill/>
        </a:ln>
      </dgm:spPr>
      <dgm:t>
        <a:bodyPr/>
        <a:lstStyle/>
        <a:p>
          <a:pPr rtl="0"/>
          <a:r>
            <a:rPr lang="en-US" dirty="0"/>
            <a:t>7 organizations joining RTO in 2026; expected $344M annual savings for new &amp; existing members</a:t>
          </a:r>
        </a:p>
      </dgm:t>
    </dgm:pt>
    <dgm:pt modelId="{7D3C6C4D-1FA7-445E-98C1-1109ED96A220}" type="sibTrans" cxnId="{1169FBFE-79A4-4CA6-BDC9-A93B4CE58544}">
      <dgm:prSet/>
      <dgm:spPr/>
      <dgm:t>
        <a:bodyPr/>
        <a:lstStyle/>
        <a:p>
          <a:endParaRPr lang="en-US"/>
        </a:p>
      </dgm:t>
    </dgm:pt>
    <dgm:pt modelId="{D0F4F6C5-A8F0-401C-8F38-36FBEF953384}" type="sibTrans" cxnId="{F081EF73-9531-4F29-96C5-CAE26EA3D35C}">
      <dgm:prSet/>
      <dgm:spPr/>
      <dgm:t>
        <a:bodyPr/>
        <a:lstStyle/>
        <a:p>
          <a:endParaRPr lang="en-US"/>
        </a:p>
      </dgm:t>
    </dgm:pt>
    <dgm:pt modelId="{06B07A77-953D-42E9-AF0D-0DFB1917DB71}" type="parTrans" cxnId="{5B3654C1-D5F7-46CE-895F-3BB722C1E57C}">
      <dgm:prSet/>
      <dgm:spPr/>
      <dgm:t>
        <a:bodyPr/>
        <a:lstStyle/>
        <a:p>
          <a:endParaRPr lang="en-US"/>
        </a:p>
      </dgm:t>
    </dgm:pt>
    <dgm:pt modelId="{937C8474-B5D0-4920-B8D1-BE8F1FC59F20}">
      <dgm:prSet custT="1"/>
      <dgm:spPr>
        <a:solidFill>
          <a:schemeClr val="accent2"/>
        </a:solidFill>
        <a:ln w="12700" cap="flat" cmpd="sng" algn="ctr">
          <a:solidFill>
            <a:schemeClr val="lt1">
              <a:hueOff val="0"/>
              <a:satOff val="0"/>
              <a:lumOff val="0"/>
              <a:alphaOff val="0"/>
            </a:schemeClr>
          </a:solidFill>
          <a:prstDash val="solid"/>
          <a:miter lim="800000"/>
        </a:ln>
      </dgm:spPr>
      <dgm:t>
        <a:bodyPr/>
        <a:lstStyle/>
        <a:p>
          <a:pPr algn="ctr" rtl="0"/>
          <a:r>
            <a:rPr lang="en-US" sz="2200" dirty="0">
              <a:latin typeface="+mj-lt"/>
            </a:rPr>
            <a:t>Western Energy Imbalance Service (WEIS) Market </a:t>
          </a:r>
        </a:p>
      </dgm:t>
    </dgm:pt>
    <dgm:pt modelId="{3BE12C74-EA3B-466C-B405-63BA00467341}" type="parTrans" cxnId="{D22DE3DE-04C6-47FB-B034-A13C62684FA1}">
      <dgm:prSet/>
      <dgm:spPr/>
      <dgm:t>
        <a:bodyPr/>
        <a:lstStyle/>
        <a:p>
          <a:endParaRPr lang="en-US"/>
        </a:p>
      </dgm:t>
    </dgm:pt>
    <dgm:pt modelId="{CD3D951D-548B-4B7F-9B55-D86E384780DE}">
      <dgm:prSet/>
      <dgm:spPr>
        <a:noFill/>
        <a:ln>
          <a:noFill/>
        </a:ln>
      </dgm:spPr>
      <dgm:t>
        <a:bodyPr/>
        <a:lstStyle/>
        <a:p>
          <a:pPr rtl="0"/>
          <a:r>
            <a:rPr lang="en-US" dirty="0"/>
            <a:t>Launched Feb. 2021; total market load 13.5GW</a:t>
          </a:r>
        </a:p>
      </dgm:t>
    </dgm:pt>
    <dgm:pt modelId="{ABCACC56-C8D6-4231-A249-6499F3825850}" type="sibTrans" cxnId="{D22DE3DE-04C6-47FB-B034-A13C62684FA1}">
      <dgm:prSet/>
      <dgm:spPr/>
      <dgm:t>
        <a:bodyPr/>
        <a:lstStyle/>
        <a:p>
          <a:endParaRPr lang="en-US"/>
        </a:p>
      </dgm:t>
    </dgm:pt>
    <dgm:pt modelId="{D7C8972F-D065-4A55-91BF-9164844FA567}" type="sibTrans" cxnId="{5B3654C1-D5F7-46CE-895F-3BB722C1E57C}">
      <dgm:prSet/>
      <dgm:spPr/>
      <dgm:t>
        <a:bodyPr/>
        <a:lstStyle/>
        <a:p>
          <a:endParaRPr lang="en-US"/>
        </a:p>
      </dgm:t>
    </dgm:pt>
    <dgm:pt modelId="{000278EC-A25A-495B-9AC7-86DA9C67238B}" type="parTrans" cxnId="{851ADB7D-167A-4560-9CEE-F4DC1D691324}">
      <dgm:prSet/>
      <dgm:spPr/>
      <dgm:t>
        <a:bodyPr/>
        <a:lstStyle/>
        <a:p>
          <a:endParaRPr lang="en-US"/>
        </a:p>
      </dgm:t>
    </dgm:pt>
    <dgm:pt modelId="{25A03510-551B-4607-86E6-DF31ED1A6E07}">
      <dgm:prSet custT="1"/>
      <dgm:spPr>
        <a:solidFill>
          <a:schemeClr val="accent3"/>
        </a:solidFill>
        <a:ln w="12700" cap="flat" cmpd="sng" algn="ctr">
          <a:solidFill>
            <a:schemeClr val="lt1">
              <a:hueOff val="0"/>
              <a:satOff val="0"/>
              <a:lumOff val="0"/>
              <a:alphaOff val="0"/>
            </a:schemeClr>
          </a:solidFill>
          <a:prstDash val="solid"/>
          <a:miter lim="800000"/>
        </a:ln>
      </dgm:spPr>
      <dgm:t>
        <a:bodyPr/>
        <a:lstStyle/>
        <a:p>
          <a:pPr algn="ctr" rtl="0"/>
          <a:r>
            <a:rPr lang="en-US" sz="2200">
              <a:latin typeface="+mj-lt"/>
            </a:rPr>
            <a:t>Markets+</a:t>
          </a:r>
        </a:p>
      </dgm:t>
    </dgm:pt>
    <dgm:pt modelId="{352FF591-6110-4E54-8D61-17ACCEE2602E}" type="parTrans" cxnId="{00548443-653A-463B-9823-054E9DA80162}">
      <dgm:prSet/>
      <dgm:spPr/>
      <dgm:t>
        <a:bodyPr/>
        <a:lstStyle/>
        <a:p>
          <a:endParaRPr lang="en-US"/>
        </a:p>
      </dgm:t>
    </dgm:pt>
    <dgm:pt modelId="{90045B34-BE5E-4165-A83F-867FB0027B4A}">
      <dgm:prSet/>
      <dgm:spPr>
        <a:noFill/>
        <a:ln>
          <a:noFill/>
        </a:ln>
      </dgm:spPr>
      <dgm:t>
        <a:bodyPr/>
        <a:lstStyle/>
        <a:p>
          <a:pPr rtl="0"/>
          <a:r>
            <a:rPr lang="en-US" dirty="0"/>
            <a:t>New real-time/day-ahead market in development with western parties</a:t>
          </a:r>
        </a:p>
      </dgm:t>
    </dgm:pt>
    <dgm:pt modelId="{1EB7F036-4F07-4BFB-B4AD-AF7044B4D265}" type="sibTrans" cxnId="{00548443-653A-463B-9823-054E9DA80162}">
      <dgm:prSet/>
      <dgm:spPr/>
      <dgm:t>
        <a:bodyPr/>
        <a:lstStyle/>
        <a:p>
          <a:endParaRPr lang="en-US"/>
        </a:p>
      </dgm:t>
    </dgm:pt>
    <dgm:pt modelId="{BBAC6AAE-9B4B-4BCF-A239-9D702002E729}" type="sibTrans" cxnId="{851ADB7D-167A-4560-9CEE-F4DC1D691324}">
      <dgm:prSet/>
      <dgm:spPr/>
      <dgm:t>
        <a:bodyPr/>
        <a:lstStyle/>
        <a:p>
          <a:endParaRPr lang="en-US"/>
        </a:p>
      </dgm:t>
    </dgm:pt>
    <dgm:pt modelId="{8B3511ED-24A0-4BEA-9363-755F197B36F1}" type="parTrans" cxnId="{90D7F76E-97DA-496D-9A7D-032AC8C68CD2}">
      <dgm:prSet/>
      <dgm:spPr/>
      <dgm:t>
        <a:bodyPr/>
        <a:lstStyle/>
        <a:p>
          <a:endParaRPr lang="en-US"/>
        </a:p>
      </dgm:t>
    </dgm:pt>
    <dgm:pt modelId="{889279C8-5E36-4DC5-AC8A-EA93F9F690C9}">
      <dgm:prSet custT="1"/>
      <dgm:spPr>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pPr algn="ctr" rtl="0"/>
          <a:r>
            <a:rPr lang="en-US" sz="2200">
              <a:latin typeface="+mj-lt"/>
            </a:rPr>
            <a:t>Western Reliability Coordination Service</a:t>
          </a:r>
        </a:p>
      </dgm:t>
    </dgm:pt>
    <dgm:pt modelId="{3CB36901-63BA-4DFB-884E-9F7D19DE7B0D}" type="parTrans" cxnId="{7AEE67A6-935C-4DD6-B38A-6894E1193A75}">
      <dgm:prSet/>
      <dgm:spPr/>
      <dgm:t>
        <a:bodyPr/>
        <a:lstStyle/>
        <a:p>
          <a:endParaRPr lang="en-US"/>
        </a:p>
      </dgm:t>
    </dgm:pt>
    <dgm:pt modelId="{93D919C8-FBA1-4899-8786-3750020EEC0E}">
      <dgm:prSet/>
      <dgm:spPr>
        <a:noFill/>
        <a:ln>
          <a:noFill/>
        </a:ln>
      </dgm:spPr>
      <dgm:t>
        <a:bodyPr/>
        <a:lstStyle/>
        <a:p>
          <a:pPr rtl="0"/>
          <a:r>
            <a:rPr lang="en-US" dirty="0"/>
            <a:t>Maintaining reliability for </a:t>
          </a:r>
          <a:r>
            <a:rPr lang="en-US" b="0" i="0" dirty="0"/>
            <a:t>13 western transmission operators</a:t>
          </a:r>
          <a:endParaRPr lang="en-US" dirty="0"/>
        </a:p>
      </dgm:t>
    </dgm:pt>
    <dgm:pt modelId="{2385D6F2-767A-4FFD-978D-26B3A195A136}" type="sibTrans" cxnId="{7AEE67A6-935C-4DD6-B38A-6894E1193A75}">
      <dgm:prSet/>
      <dgm:spPr/>
      <dgm:t>
        <a:bodyPr/>
        <a:lstStyle/>
        <a:p>
          <a:endParaRPr lang="en-US"/>
        </a:p>
      </dgm:t>
    </dgm:pt>
    <dgm:pt modelId="{DE515860-A72C-4E6B-8149-61925BE595CE}" type="sibTrans" cxnId="{90D7F76E-97DA-496D-9A7D-032AC8C68CD2}">
      <dgm:prSet/>
      <dgm:spPr/>
      <dgm:t>
        <a:bodyPr/>
        <a:lstStyle/>
        <a:p>
          <a:endParaRPr lang="en-US"/>
        </a:p>
      </dgm:t>
    </dgm:pt>
    <dgm:pt modelId="{1B893239-EC0A-40C9-B18E-D5677D87F331}" type="parTrans" cxnId="{5536121C-DFA4-459A-BCF6-3F09F10B2059}">
      <dgm:prSet/>
      <dgm:spPr/>
      <dgm:t>
        <a:bodyPr/>
        <a:lstStyle/>
        <a:p>
          <a:endParaRPr lang="en-US"/>
        </a:p>
      </dgm:t>
    </dgm:pt>
    <dgm:pt modelId="{03B83B18-37F9-41F2-B81A-5511C855E639}">
      <dgm:prSet custT="1"/>
      <dgm:spPr>
        <a:solidFill>
          <a:srgbClr val="FF7525"/>
        </a:solidFill>
        <a:ln w="12700" cap="flat" cmpd="sng" algn="ctr">
          <a:solidFill>
            <a:schemeClr val="lt1">
              <a:hueOff val="0"/>
              <a:satOff val="0"/>
              <a:lumOff val="0"/>
              <a:alphaOff val="0"/>
            </a:schemeClr>
          </a:solidFill>
          <a:prstDash val="solid"/>
          <a:miter lim="800000"/>
        </a:ln>
      </dgm:spPr>
      <dgm:t>
        <a:bodyPr/>
        <a:lstStyle/>
        <a:p>
          <a:pPr algn="ctr" rtl="0"/>
          <a:r>
            <a:rPr lang="en-US" sz="2200">
              <a:latin typeface="+mj-lt"/>
            </a:rPr>
            <a:t>Western Interconnection Unscheduled Flow Mitigation Plan</a:t>
          </a:r>
        </a:p>
      </dgm:t>
    </dgm:pt>
    <dgm:pt modelId="{64EA6A07-D4B1-4BDE-B8A9-0526244E885D}" type="parTrans" cxnId="{B9EF70D6-6407-4C75-9925-0C8C2E32616F}">
      <dgm:prSet/>
      <dgm:spPr/>
      <dgm:t>
        <a:bodyPr/>
        <a:lstStyle/>
        <a:p>
          <a:endParaRPr lang="en-US"/>
        </a:p>
      </dgm:t>
    </dgm:pt>
    <dgm:pt modelId="{BBCD5626-1FC7-48B6-8687-FCDAFC458CFE}">
      <dgm:prSet/>
      <dgm:spPr>
        <a:noFill/>
        <a:ln>
          <a:noFill/>
        </a:ln>
      </dgm:spPr>
      <dgm:t>
        <a:bodyPr/>
        <a:lstStyle/>
        <a:p>
          <a:pPr rtl="0"/>
          <a:r>
            <a:rPr lang="en-US"/>
            <a:t>Helping 6 western organizations manage grid congestion</a:t>
          </a:r>
        </a:p>
      </dgm:t>
    </dgm:pt>
    <dgm:pt modelId="{8DB21B1B-0868-488E-B608-F6695EAE9266}" type="sibTrans" cxnId="{B9EF70D6-6407-4C75-9925-0C8C2E32616F}">
      <dgm:prSet/>
      <dgm:spPr/>
      <dgm:t>
        <a:bodyPr/>
        <a:lstStyle/>
        <a:p>
          <a:endParaRPr lang="en-US"/>
        </a:p>
      </dgm:t>
    </dgm:pt>
    <dgm:pt modelId="{A188313F-5BC2-4715-A19B-2D2E3DCCBDF6}" type="sibTrans" cxnId="{5536121C-DFA4-459A-BCF6-3F09F10B2059}">
      <dgm:prSet/>
      <dgm:spPr/>
      <dgm:t>
        <a:bodyPr/>
        <a:lstStyle/>
        <a:p>
          <a:endParaRPr lang="en-US"/>
        </a:p>
      </dgm:t>
    </dgm:pt>
    <dgm:pt modelId="{A00AA56A-8E43-480C-A504-DAA546C8CB4D}" type="parTrans" cxnId="{58A66C0C-41F6-4FD9-B1C3-2665A689CF47}">
      <dgm:prSet/>
      <dgm:spPr/>
      <dgm:t>
        <a:bodyPr/>
        <a:lstStyle/>
        <a:p>
          <a:endParaRPr lang="en-US"/>
        </a:p>
      </dgm:t>
    </dgm:pt>
    <dgm:pt modelId="{A17790CB-51FA-4379-92B1-4787391C60D5}">
      <dgm:prSet custT="1"/>
      <dgm:spPr>
        <a:solidFill>
          <a:schemeClr val="accent4"/>
        </a:solidFill>
        <a:ln w="12700" cap="flat" cmpd="sng" algn="ctr">
          <a:solidFill>
            <a:schemeClr val="lt1">
              <a:hueOff val="0"/>
              <a:satOff val="0"/>
              <a:lumOff val="0"/>
              <a:alphaOff val="0"/>
            </a:schemeClr>
          </a:solidFill>
          <a:prstDash val="solid"/>
          <a:miter lim="800000"/>
        </a:ln>
      </dgm:spPr>
      <dgm:t>
        <a:bodyPr/>
        <a:lstStyle/>
        <a:p>
          <a:pPr algn="ctr" rtl="0"/>
          <a:r>
            <a:rPr lang="en-US" sz="2200">
              <a:latin typeface="+mj-lt"/>
            </a:rPr>
            <a:t>Western Resource Adequacy Program Operator</a:t>
          </a:r>
        </a:p>
      </dgm:t>
    </dgm:pt>
    <dgm:pt modelId="{3C1AA1F6-03AC-4B9C-ADFB-54F7A3FEA4AA}" type="parTrans" cxnId="{14853157-7721-49D7-B1B2-F80A9B888172}">
      <dgm:prSet/>
      <dgm:spPr/>
      <dgm:t>
        <a:bodyPr/>
        <a:lstStyle/>
        <a:p>
          <a:endParaRPr lang="en-US"/>
        </a:p>
      </dgm:t>
    </dgm:pt>
    <dgm:pt modelId="{EBBE7F4F-5A36-4DDB-BD9E-50B2E7AFD526}">
      <dgm:prSet/>
      <dgm:spPr>
        <a:solidFill>
          <a:schemeClr val="bg1"/>
        </a:solidFill>
        <a:ln>
          <a:noFill/>
        </a:ln>
      </dgm:spPr>
      <dgm:t>
        <a:bodyPr/>
        <a:lstStyle/>
        <a:p>
          <a:pPr rtl="0"/>
          <a:r>
            <a:rPr lang="en-US"/>
            <a:t>Partnering with Western Power Pool to ensure resource adequacy</a:t>
          </a:r>
        </a:p>
      </dgm:t>
    </dgm:pt>
    <dgm:pt modelId="{F94229BC-B23E-4A21-AA8E-FF6AB75ACB38}" type="sibTrans" cxnId="{14853157-7721-49D7-B1B2-F80A9B888172}">
      <dgm:prSet/>
      <dgm:spPr/>
      <dgm:t>
        <a:bodyPr/>
        <a:lstStyle/>
        <a:p>
          <a:endParaRPr lang="en-US"/>
        </a:p>
      </dgm:t>
    </dgm:pt>
    <dgm:pt modelId="{8B75801C-6AD3-4317-824C-91DE66A0F610}" type="sibTrans" cxnId="{58A66C0C-41F6-4FD9-B1C3-2665A689CF47}">
      <dgm:prSet/>
      <dgm:spPr/>
      <dgm:t>
        <a:bodyPr/>
        <a:lstStyle/>
        <a:p>
          <a:endParaRPr lang="en-US"/>
        </a:p>
      </dgm:t>
    </dgm:pt>
    <dgm:pt modelId="{136514D3-9FBC-4F42-9A92-95F5F36E677A}" type="pres">
      <dgm:prSet presAssocID="{3DAFFC5F-FDE5-4E0A-B97B-D564ABAF00A6}" presName="linear" presStyleCnt="0">
        <dgm:presLayoutVars>
          <dgm:animLvl val="lvl"/>
          <dgm:resizeHandles val="exact"/>
        </dgm:presLayoutVars>
      </dgm:prSet>
      <dgm:spPr/>
    </dgm:pt>
    <dgm:pt modelId="{D86290ED-646C-4C93-82A6-8424E1C70EFB}" type="pres">
      <dgm:prSet presAssocID="{CECA76DA-8C42-4AEF-BE8F-AD45F7491198}" presName="parentText" presStyleLbl="node1" presStyleIdx="0" presStyleCnt="6" custLinFactNeighborX="-337">
        <dgm:presLayoutVars>
          <dgm:chMax val="0"/>
          <dgm:bulletEnabled val="1"/>
        </dgm:presLayoutVars>
      </dgm:prSet>
      <dgm:spPr/>
    </dgm:pt>
    <dgm:pt modelId="{53E792A5-76CF-4048-A66C-F42C3F60E906}" type="pres">
      <dgm:prSet presAssocID="{CECA76DA-8C42-4AEF-BE8F-AD45F7491198}" presName="childText" presStyleLbl="revTx" presStyleIdx="0" presStyleCnt="6" custLinFactNeighborX="920" custLinFactNeighborY="16361">
        <dgm:presLayoutVars>
          <dgm:bulletEnabled val="1"/>
        </dgm:presLayoutVars>
      </dgm:prSet>
      <dgm:spPr/>
    </dgm:pt>
    <dgm:pt modelId="{C474AF35-9B20-47D9-8FC0-59B218D5F37F}" type="pres">
      <dgm:prSet presAssocID="{937C8474-B5D0-4920-B8D1-BE8F1FC59F20}" presName="parentText" presStyleLbl="node1" presStyleIdx="1" presStyleCnt="6">
        <dgm:presLayoutVars>
          <dgm:chMax val="0"/>
          <dgm:bulletEnabled val="1"/>
        </dgm:presLayoutVars>
      </dgm:prSet>
      <dgm:spPr/>
    </dgm:pt>
    <dgm:pt modelId="{D722F154-0A2B-4C25-994C-A2ED6B09190E}" type="pres">
      <dgm:prSet presAssocID="{937C8474-B5D0-4920-B8D1-BE8F1FC59F20}" presName="childText" presStyleLbl="revTx" presStyleIdx="1" presStyleCnt="6">
        <dgm:presLayoutVars>
          <dgm:bulletEnabled val="1"/>
        </dgm:presLayoutVars>
      </dgm:prSet>
      <dgm:spPr/>
    </dgm:pt>
    <dgm:pt modelId="{A48FACA6-F8CB-4434-A6E7-7E12CE33CD9B}" type="pres">
      <dgm:prSet presAssocID="{25A03510-551B-4607-86E6-DF31ED1A6E07}" presName="parentText" presStyleLbl="node1" presStyleIdx="2" presStyleCnt="6">
        <dgm:presLayoutVars>
          <dgm:chMax val="0"/>
          <dgm:bulletEnabled val="1"/>
        </dgm:presLayoutVars>
      </dgm:prSet>
      <dgm:spPr/>
    </dgm:pt>
    <dgm:pt modelId="{69E4EF3E-006C-4E66-ABEF-7E136E6B7236}" type="pres">
      <dgm:prSet presAssocID="{25A03510-551B-4607-86E6-DF31ED1A6E07}" presName="childText" presStyleLbl="revTx" presStyleIdx="2" presStyleCnt="6">
        <dgm:presLayoutVars>
          <dgm:bulletEnabled val="1"/>
        </dgm:presLayoutVars>
      </dgm:prSet>
      <dgm:spPr/>
    </dgm:pt>
    <dgm:pt modelId="{FE019425-19DF-479D-9C51-1B0B6A69CD70}" type="pres">
      <dgm:prSet presAssocID="{889279C8-5E36-4DC5-AC8A-EA93F9F690C9}" presName="parentText" presStyleLbl="node1" presStyleIdx="3" presStyleCnt="6">
        <dgm:presLayoutVars>
          <dgm:chMax val="0"/>
          <dgm:bulletEnabled val="1"/>
        </dgm:presLayoutVars>
      </dgm:prSet>
      <dgm:spPr/>
    </dgm:pt>
    <dgm:pt modelId="{26A812C3-BB99-4DF1-9261-EA61D8D5AAB9}" type="pres">
      <dgm:prSet presAssocID="{889279C8-5E36-4DC5-AC8A-EA93F9F690C9}" presName="childText" presStyleLbl="revTx" presStyleIdx="3" presStyleCnt="6">
        <dgm:presLayoutVars>
          <dgm:bulletEnabled val="1"/>
        </dgm:presLayoutVars>
      </dgm:prSet>
      <dgm:spPr/>
    </dgm:pt>
    <dgm:pt modelId="{E6F9FAE3-7049-463C-9685-BA34D9D03717}" type="pres">
      <dgm:prSet presAssocID="{03B83B18-37F9-41F2-B81A-5511C855E639}" presName="parentText" presStyleLbl="node1" presStyleIdx="4" presStyleCnt="6">
        <dgm:presLayoutVars>
          <dgm:chMax val="0"/>
          <dgm:bulletEnabled val="1"/>
        </dgm:presLayoutVars>
      </dgm:prSet>
      <dgm:spPr/>
    </dgm:pt>
    <dgm:pt modelId="{EBCC7833-0BF5-4D83-8FE1-7F94C3B81398}" type="pres">
      <dgm:prSet presAssocID="{03B83B18-37F9-41F2-B81A-5511C855E639}" presName="childText" presStyleLbl="revTx" presStyleIdx="4" presStyleCnt="6">
        <dgm:presLayoutVars>
          <dgm:bulletEnabled val="1"/>
        </dgm:presLayoutVars>
      </dgm:prSet>
      <dgm:spPr/>
    </dgm:pt>
    <dgm:pt modelId="{1A32F912-281F-4B82-B7E8-A4F0FD9E7D16}" type="pres">
      <dgm:prSet presAssocID="{A17790CB-51FA-4379-92B1-4787391C60D5}" presName="parentText" presStyleLbl="node1" presStyleIdx="5" presStyleCnt="6">
        <dgm:presLayoutVars>
          <dgm:chMax val="0"/>
          <dgm:bulletEnabled val="1"/>
        </dgm:presLayoutVars>
      </dgm:prSet>
      <dgm:spPr/>
    </dgm:pt>
    <dgm:pt modelId="{6FCDD0C1-4E32-492B-AD41-C7180B7EDCE8}" type="pres">
      <dgm:prSet presAssocID="{A17790CB-51FA-4379-92B1-4787391C60D5}" presName="childText" presStyleLbl="revTx" presStyleIdx="5" presStyleCnt="6">
        <dgm:presLayoutVars>
          <dgm:bulletEnabled val="1"/>
        </dgm:presLayoutVars>
      </dgm:prSet>
      <dgm:spPr/>
    </dgm:pt>
  </dgm:ptLst>
  <dgm:cxnLst>
    <dgm:cxn modelId="{06C9B400-EAA3-4188-A9AD-FE50E4410AC0}" type="presOf" srcId="{937C8474-B5D0-4920-B8D1-BE8F1FC59F20}" destId="{C474AF35-9B20-47D9-8FC0-59B218D5F37F}" srcOrd="0" destOrd="0" presId="urn:microsoft.com/office/officeart/2005/8/layout/vList2"/>
    <dgm:cxn modelId="{58A66C0C-41F6-4FD9-B1C3-2665A689CF47}" srcId="{3DAFFC5F-FDE5-4E0A-B97B-D564ABAF00A6}" destId="{A17790CB-51FA-4379-92B1-4787391C60D5}" srcOrd="5" destOrd="0" parTransId="{A00AA56A-8E43-480C-A504-DAA546C8CB4D}" sibTransId="{8B75801C-6AD3-4317-824C-91DE66A0F610}"/>
    <dgm:cxn modelId="{5536121C-DFA4-459A-BCF6-3F09F10B2059}" srcId="{3DAFFC5F-FDE5-4E0A-B97B-D564ABAF00A6}" destId="{03B83B18-37F9-41F2-B81A-5511C855E639}" srcOrd="4" destOrd="0" parTransId="{1B893239-EC0A-40C9-B18E-D5677D87F331}" sibTransId="{A188313F-5BC2-4715-A19B-2D2E3DCCBDF6}"/>
    <dgm:cxn modelId="{23E21F37-C69B-4A4E-B187-6AF530335894}" type="presOf" srcId="{25A03510-551B-4607-86E6-DF31ED1A6E07}" destId="{A48FACA6-F8CB-4434-A6E7-7E12CE33CD9B}" srcOrd="0" destOrd="0" presId="urn:microsoft.com/office/officeart/2005/8/layout/vList2"/>
    <dgm:cxn modelId="{57F1343E-2ED7-48E4-9AC7-8A48BB865380}" type="presOf" srcId="{A17790CB-51FA-4379-92B1-4787391C60D5}" destId="{1A32F912-281F-4B82-B7E8-A4F0FD9E7D16}" srcOrd="0" destOrd="0" presId="urn:microsoft.com/office/officeart/2005/8/layout/vList2"/>
    <dgm:cxn modelId="{00548443-653A-463B-9823-054E9DA80162}" srcId="{25A03510-551B-4607-86E6-DF31ED1A6E07}" destId="{90045B34-BE5E-4165-A83F-867FB0027B4A}" srcOrd="0" destOrd="0" parTransId="{352FF591-6110-4E54-8D61-17ACCEE2602E}" sibTransId="{1EB7F036-4F07-4BFB-B4AD-AF7044B4D265}"/>
    <dgm:cxn modelId="{E0C14247-2296-4013-A4F1-CF21036B86DB}" type="presOf" srcId="{CECA76DA-8C42-4AEF-BE8F-AD45F7491198}" destId="{D86290ED-646C-4C93-82A6-8424E1C70EFB}" srcOrd="0" destOrd="0" presId="urn:microsoft.com/office/officeart/2005/8/layout/vList2"/>
    <dgm:cxn modelId="{90D7F76E-97DA-496D-9A7D-032AC8C68CD2}" srcId="{3DAFFC5F-FDE5-4E0A-B97B-D564ABAF00A6}" destId="{889279C8-5E36-4DC5-AC8A-EA93F9F690C9}" srcOrd="3" destOrd="0" parTransId="{8B3511ED-24A0-4BEA-9363-755F197B36F1}" sibTransId="{DE515860-A72C-4E6B-8149-61925BE595CE}"/>
    <dgm:cxn modelId="{2BFAB651-4BA6-479B-914A-E63881B3312C}" type="presOf" srcId="{03B83B18-37F9-41F2-B81A-5511C855E639}" destId="{E6F9FAE3-7049-463C-9685-BA34D9D03717}" srcOrd="0" destOrd="0" presId="urn:microsoft.com/office/officeart/2005/8/layout/vList2"/>
    <dgm:cxn modelId="{F081EF73-9531-4F29-96C5-CAE26EA3D35C}" srcId="{3DAFFC5F-FDE5-4E0A-B97B-D564ABAF00A6}" destId="{CECA76DA-8C42-4AEF-BE8F-AD45F7491198}" srcOrd="0" destOrd="0" parTransId="{95FE97F5-EBFD-4350-81E0-AA4AE2D01977}" sibTransId="{D0F4F6C5-A8F0-401C-8F38-36FBEF953384}"/>
    <dgm:cxn modelId="{14853157-7721-49D7-B1B2-F80A9B888172}" srcId="{A17790CB-51FA-4379-92B1-4787391C60D5}" destId="{EBBE7F4F-5A36-4DDB-BD9E-50B2E7AFD526}" srcOrd="0" destOrd="0" parTransId="{3C1AA1F6-03AC-4B9C-ADFB-54F7A3FEA4AA}" sibTransId="{F94229BC-B23E-4A21-AA8E-FF6AB75ACB38}"/>
    <dgm:cxn modelId="{851ADB7D-167A-4560-9CEE-F4DC1D691324}" srcId="{3DAFFC5F-FDE5-4E0A-B97B-D564ABAF00A6}" destId="{25A03510-551B-4607-86E6-DF31ED1A6E07}" srcOrd="2" destOrd="0" parTransId="{000278EC-A25A-495B-9AC7-86DA9C67238B}" sibTransId="{BBAC6AAE-9B4B-4BCF-A239-9D702002E729}"/>
    <dgm:cxn modelId="{80A5F1A3-65D2-411A-9360-9284CB04747C}" type="presOf" srcId="{BBCD5626-1FC7-48B6-8687-FCDAFC458CFE}" destId="{EBCC7833-0BF5-4D83-8FE1-7F94C3B81398}" srcOrd="0" destOrd="0" presId="urn:microsoft.com/office/officeart/2005/8/layout/vList2"/>
    <dgm:cxn modelId="{7AEE67A6-935C-4DD6-B38A-6894E1193A75}" srcId="{889279C8-5E36-4DC5-AC8A-EA93F9F690C9}" destId="{93D919C8-FBA1-4899-8786-3750020EEC0E}" srcOrd="0" destOrd="0" parTransId="{3CB36901-63BA-4DFB-884E-9F7D19DE7B0D}" sibTransId="{2385D6F2-767A-4FFD-978D-26B3A195A136}"/>
    <dgm:cxn modelId="{E15032A8-A924-433F-99C8-D6FD0663825A}" type="presOf" srcId="{93D919C8-FBA1-4899-8786-3750020EEC0E}" destId="{26A812C3-BB99-4DF1-9261-EA61D8D5AAB9}" srcOrd="0" destOrd="0" presId="urn:microsoft.com/office/officeart/2005/8/layout/vList2"/>
    <dgm:cxn modelId="{1322E7AA-46CB-433F-B87D-739DFD0981AF}" type="presOf" srcId="{90045B34-BE5E-4165-A83F-867FB0027B4A}" destId="{69E4EF3E-006C-4E66-ABEF-7E136E6B7236}" srcOrd="0" destOrd="0" presId="urn:microsoft.com/office/officeart/2005/8/layout/vList2"/>
    <dgm:cxn modelId="{C90680B0-4112-40C7-93E9-269C0D430CD7}" type="presOf" srcId="{C4928445-86E5-4468-B55E-71AEF047E705}" destId="{53E792A5-76CF-4048-A66C-F42C3F60E906}" srcOrd="0" destOrd="0" presId="urn:microsoft.com/office/officeart/2005/8/layout/vList2"/>
    <dgm:cxn modelId="{5B3654C1-D5F7-46CE-895F-3BB722C1E57C}" srcId="{3DAFFC5F-FDE5-4E0A-B97B-D564ABAF00A6}" destId="{937C8474-B5D0-4920-B8D1-BE8F1FC59F20}" srcOrd="1" destOrd="0" parTransId="{06B07A77-953D-42E9-AF0D-0DFB1917DB71}" sibTransId="{D7C8972F-D065-4A55-91BF-9164844FA567}"/>
    <dgm:cxn modelId="{078623CE-F0DD-4DCD-9B9C-011CB9AC88E8}" type="presOf" srcId="{3DAFFC5F-FDE5-4E0A-B97B-D564ABAF00A6}" destId="{136514D3-9FBC-4F42-9A92-95F5F36E677A}" srcOrd="0" destOrd="0" presId="urn:microsoft.com/office/officeart/2005/8/layout/vList2"/>
    <dgm:cxn modelId="{B9EF70D6-6407-4C75-9925-0C8C2E32616F}" srcId="{03B83B18-37F9-41F2-B81A-5511C855E639}" destId="{BBCD5626-1FC7-48B6-8687-FCDAFC458CFE}" srcOrd="0" destOrd="0" parTransId="{64EA6A07-D4B1-4BDE-B8A9-0526244E885D}" sibTransId="{8DB21B1B-0868-488E-B608-F6695EAE9266}"/>
    <dgm:cxn modelId="{3A6BCBD7-BAB5-42AB-AB25-A63FD5749F13}" type="presOf" srcId="{EBBE7F4F-5A36-4DDB-BD9E-50B2E7AFD526}" destId="{6FCDD0C1-4E32-492B-AD41-C7180B7EDCE8}" srcOrd="0" destOrd="0" presId="urn:microsoft.com/office/officeart/2005/8/layout/vList2"/>
    <dgm:cxn modelId="{D22DE3DE-04C6-47FB-B034-A13C62684FA1}" srcId="{937C8474-B5D0-4920-B8D1-BE8F1FC59F20}" destId="{CD3D951D-548B-4B7F-9B55-D86E384780DE}" srcOrd="0" destOrd="0" parTransId="{3BE12C74-EA3B-466C-B405-63BA00467341}" sibTransId="{ABCACC56-C8D6-4231-A249-6499F3825850}"/>
    <dgm:cxn modelId="{1D43B7F6-B9AC-43B0-853D-703D975F0C7F}" type="presOf" srcId="{889279C8-5E36-4DC5-AC8A-EA93F9F690C9}" destId="{FE019425-19DF-479D-9C51-1B0B6A69CD70}" srcOrd="0" destOrd="0" presId="urn:microsoft.com/office/officeart/2005/8/layout/vList2"/>
    <dgm:cxn modelId="{55A6BDFE-048F-4A88-945E-24F7C2E726B5}" type="presOf" srcId="{CD3D951D-548B-4B7F-9B55-D86E384780DE}" destId="{D722F154-0A2B-4C25-994C-A2ED6B09190E}" srcOrd="0" destOrd="0" presId="urn:microsoft.com/office/officeart/2005/8/layout/vList2"/>
    <dgm:cxn modelId="{1169FBFE-79A4-4CA6-BDC9-A93B4CE58544}" srcId="{CECA76DA-8C42-4AEF-BE8F-AD45F7491198}" destId="{C4928445-86E5-4468-B55E-71AEF047E705}" srcOrd="0" destOrd="0" parTransId="{693FBD76-40A4-44FA-A465-689CDB48EED0}" sibTransId="{7D3C6C4D-1FA7-445E-98C1-1109ED96A220}"/>
    <dgm:cxn modelId="{10B9C2D4-085F-45B4-A718-5A18AB2957ED}" type="presParOf" srcId="{136514D3-9FBC-4F42-9A92-95F5F36E677A}" destId="{D86290ED-646C-4C93-82A6-8424E1C70EFB}" srcOrd="0" destOrd="0" presId="urn:microsoft.com/office/officeart/2005/8/layout/vList2"/>
    <dgm:cxn modelId="{2D1CDEDB-E8AA-4F3B-B006-1027C11826AB}" type="presParOf" srcId="{136514D3-9FBC-4F42-9A92-95F5F36E677A}" destId="{53E792A5-76CF-4048-A66C-F42C3F60E906}" srcOrd="1" destOrd="0" presId="urn:microsoft.com/office/officeart/2005/8/layout/vList2"/>
    <dgm:cxn modelId="{83F969F5-534F-496B-8927-4806CCAA460C}" type="presParOf" srcId="{136514D3-9FBC-4F42-9A92-95F5F36E677A}" destId="{C474AF35-9B20-47D9-8FC0-59B218D5F37F}" srcOrd="2" destOrd="0" presId="urn:microsoft.com/office/officeart/2005/8/layout/vList2"/>
    <dgm:cxn modelId="{E210812B-B271-4CE6-983C-93342508E78B}" type="presParOf" srcId="{136514D3-9FBC-4F42-9A92-95F5F36E677A}" destId="{D722F154-0A2B-4C25-994C-A2ED6B09190E}" srcOrd="3" destOrd="0" presId="urn:microsoft.com/office/officeart/2005/8/layout/vList2"/>
    <dgm:cxn modelId="{8082F33D-55B9-49E8-8BF1-D9C4A66F56C3}" type="presParOf" srcId="{136514D3-9FBC-4F42-9A92-95F5F36E677A}" destId="{A48FACA6-F8CB-4434-A6E7-7E12CE33CD9B}" srcOrd="4" destOrd="0" presId="urn:microsoft.com/office/officeart/2005/8/layout/vList2"/>
    <dgm:cxn modelId="{6D76748A-FC01-4CFC-9ABF-205CF7671DFB}" type="presParOf" srcId="{136514D3-9FBC-4F42-9A92-95F5F36E677A}" destId="{69E4EF3E-006C-4E66-ABEF-7E136E6B7236}" srcOrd="5" destOrd="0" presId="urn:microsoft.com/office/officeart/2005/8/layout/vList2"/>
    <dgm:cxn modelId="{BD898701-0B4D-44D6-BE44-028E10559FD3}" type="presParOf" srcId="{136514D3-9FBC-4F42-9A92-95F5F36E677A}" destId="{FE019425-19DF-479D-9C51-1B0B6A69CD70}" srcOrd="6" destOrd="0" presId="urn:microsoft.com/office/officeart/2005/8/layout/vList2"/>
    <dgm:cxn modelId="{01226315-7256-40D1-A74C-2BEF90005D94}" type="presParOf" srcId="{136514D3-9FBC-4F42-9A92-95F5F36E677A}" destId="{26A812C3-BB99-4DF1-9261-EA61D8D5AAB9}" srcOrd="7" destOrd="0" presId="urn:microsoft.com/office/officeart/2005/8/layout/vList2"/>
    <dgm:cxn modelId="{30D307EF-F262-4D54-BCAA-6FD6F6997CDE}" type="presParOf" srcId="{136514D3-9FBC-4F42-9A92-95F5F36E677A}" destId="{E6F9FAE3-7049-463C-9685-BA34D9D03717}" srcOrd="8" destOrd="0" presId="urn:microsoft.com/office/officeart/2005/8/layout/vList2"/>
    <dgm:cxn modelId="{529CCA57-94E3-4030-93A6-A129057554DC}" type="presParOf" srcId="{136514D3-9FBC-4F42-9A92-95F5F36E677A}" destId="{EBCC7833-0BF5-4D83-8FE1-7F94C3B81398}" srcOrd="9" destOrd="0" presId="urn:microsoft.com/office/officeart/2005/8/layout/vList2"/>
    <dgm:cxn modelId="{E7125342-04CD-4FB8-8A0A-119DB6F438C2}" type="presParOf" srcId="{136514D3-9FBC-4F42-9A92-95F5F36E677A}" destId="{1A32F912-281F-4B82-B7E8-A4F0FD9E7D16}" srcOrd="10" destOrd="0" presId="urn:microsoft.com/office/officeart/2005/8/layout/vList2"/>
    <dgm:cxn modelId="{373AA479-F990-4AB8-8CB3-23A2A6C1CF0B}" type="presParOf" srcId="{136514D3-9FBC-4F42-9A92-95F5F36E677A}" destId="{6FCDD0C1-4E32-492B-AD41-C7180B7EDCE8}" srcOrd="1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10A6E-1A91-4E41-8563-A1A04B1BC0F2}">
      <dsp:nvSpPr>
        <dsp:cNvPr id="0" name=""/>
        <dsp:cNvSpPr/>
      </dsp:nvSpPr>
      <dsp:spPr>
        <a:xfrm>
          <a:off x="0" y="422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en-US" sz="1800" kern="1200"/>
            <a:t>501(c)(6) nonprofit corporation</a:t>
          </a:r>
          <a:endParaRPr lang="en-US" sz="1800" kern="1200"/>
        </a:p>
      </dsp:txBody>
      <dsp:txXfrm>
        <a:off x="24674" y="66876"/>
        <a:ext cx="4539711" cy="456092"/>
      </dsp:txXfrm>
    </dsp:sp>
    <dsp:sp modelId="{45D732E6-E836-414C-ABE9-2B86F5E45558}">
      <dsp:nvSpPr>
        <dsp:cNvPr id="0" name=""/>
        <dsp:cNvSpPr/>
      </dsp:nvSpPr>
      <dsp:spPr>
        <a:xfrm>
          <a:off x="0" y="6254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en-US" sz="1800" kern="1200"/>
            <a:t>One of 9 regional grid operators</a:t>
          </a:r>
        </a:p>
      </dsp:txBody>
      <dsp:txXfrm>
        <a:off x="24674" y="650076"/>
        <a:ext cx="4539711" cy="456092"/>
      </dsp:txXfrm>
    </dsp:sp>
    <dsp:sp modelId="{EDCC7EC1-015C-4226-A1EA-85D9C2E20BE7}">
      <dsp:nvSpPr>
        <dsp:cNvPr id="0" name=""/>
        <dsp:cNvSpPr/>
      </dsp:nvSpPr>
      <dsp:spPr>
        <a:xfrm>
          <a:off x="0" y="12086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en-US" sz="1800" kern="1200" dirty="0"/>
            <a:t>114 member companies in 14 states</a:t>
          </a:r>
        </a:p>
      </dsp:txBody>
      <dsp:txXfrm>
        <a:off x="24674" y="1233276"/>
        <a:ext cx="4539711" cy="456092"/>
      </dsp:txXfrm>
    </dsp:sp>
    <dsp:sp modelId="{FC5EC6A4-457A-47E3-8A03-F140845D270D}">
      <dsp:nvSpPr>
        <dsp:cNvPr id="0" name=""/>
        <dsp:cNvSpPr/>
      </dsp:nvSpPr>
      <dsp:spPr>
        <a:xfrm>
          <a:off x="0" y="17918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en-US" sz="1800" kern="1200"/>
            <a:t>“Air traffic control” for high-voltage grid</a:t>
          </a:r>
        </a:p>
      </dsp:txBody>
      <dsp:txXfrm>
        <a:off x="24674" y="1816476"/>
        <a:ext cx="4539711" cy="456092"/>
      </dsp:txXfrm>
    </dsp:sp>
    <dsp:sp modelId="{05FC66D9-8B19-42BD-8455-222F65D19DA0}">
      <dsp:nvSpPr>
        <dsp:cNvPr id="0" name=""/>
        <dsp:cNvSpPr/>
      </dsp:nvSpPr>
      <dsp:spPr>
        <a:xfrm>
          <a:off x="0" y="23750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Balances supply and demand across region</a:t>
          </a:r>
        </a:p>
      </dsp:txBody>
      <dsp:txXfrm>
        <a:off x="24674" y="2399676"/>
        <a:ext cx="4539711" cy="456092"/>
      </dsp:txXfrm>
    </dsp:sp>
    <dsp:sp modelId="{6730E001-C9EF-4EDC-AF1E-5A85D777D7E6}">
      <dsp:nvSpPr>
        <dsp:cNvPr id="0" name=""/>
        <dsp:cNvSpPr/>
      </dsp:nvSpPr>
      <dsp:spPr>
        <a:xfrm>
          <a:off x="0" y="29582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Maintains reliable grid operations</a:t>
          </a:r>
        </a:p>
      </dsp:txBody>
      <dsp:txXfrm>
        <a:off x="24674" y="2982876"/>
        <a:ext cx="4539711" cy="456092"/>
      </dsp:txXfrm>
    </dsp:sp>
    <dsp:sp modelId="{8F73F76D-106F-4F4C-8E74-676BB7E1D1D5}">
      <dsp:nvSpPr>
        <dsp:cNvPr id="0" name=""/>
        <dsp:cNvSpPr/>
      </dsp:nvSpPr>
      <dsp:spPr>
        <a:xfrm>
          <a:off x="0" y="35414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en-US" sz="1800" kern="1200"/>
            <a:t>Operates wholesale energy market</a:t>
          </a:r>
          <a:endParaRPr lang="en-US" sz="1800" kern="1200"/>
        </a:p>
      </dsp:txBody>
      <dsp:txXfrm>
        <a:off x="24674" y="3566076"/>
        <a:ext cx="4539711" cy="456092"/>
      </dsp:txXfrm>
    </dsp:sp>
    <dsp:sp modelId="{6C752CC6-B8C3-43B0-8601-857125DB9E13}">
      <dsp:nvSpPr>
        <dsp:cNvPr id="0" name=""/>
        <dsp:cNvSpPr/>
      </dsp:nvSpPr>
      <dsp:spPr>
        <a:xfrm>
          <a:off x="0" y="4124602"/>
          <a:ext cx="4589059" cy="505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Plans future transmission needs</a:t>
          </a:r>
        </a:p>
      </dsp:txBody>
      <dsp:txXfrm>
        <a:off x="24674" y="4149276"/>
        <a:ext cx="4539711" cy="456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5001B-DCDA-407F-BD6A-289F6EADE49E}">
      <dsp:nvSpPr>
        <dsp:cNvPr id="0" name=""/>
        <dsp:cNvSpPr/>
      </dsp:nvSpPr>
      <dsp:spPr>
        <a:xfrm>
          <a:off x="0" y="12563"/>
          <a:ext cx="4831192" cy="513337"/>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en-US" sz="1800" kern="1200">
              <a:latin typeface="+mn-lt"/>
            </a:rPr>
            <a:t>Own or operate grid infrastructure</a:t>
          </a:r>
          <a:endParaRPr lang="en-US" sz="1800" kern="1200"/>
        </a:p>
      </dsp:txBody>
      <dsp:txXfrm>
        <a:off x="25059" y="37622"/>
        <a:ext cx="4781074" cy="463219"/>
      </dsp:txXfrm>
    </dsp:sp>
    <dsp:sp modelId="{77B52D37-7AEE-4BD2-9A65-D9E678D9616B}">
      <dsp:nvSpPr>
        <dsp:cNvPr id="0" name=""/>
        <dsp:cNvSpPr/>
      </dsp:nvSpPr>
      <dsp:spPr>
        <a:xfrm>
          <a:off x="0" y="583500"/>
          <a:ext cx="4831192" cy="513337"/>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a:latin typeface="+mn-lt"/>
            </a:rPr>
            <a:t>Serve end-use customers</a:t>
          </a:r>
        </a:p>
      </dsp:txBody>
      <dsp:txXfrm>
        <a:off x="25059" y="608559"/>
        <a:ext cx="4781074" cy="463219"/>
      </dsp:txXfrm>
    </dsp:sp>
    <dsp:sp modelId="{658EB23A-05D9-4162-86E4-145BAB8F98CD}">
      <dsp:nvSpPr>
        <dsp:cNvPr id="0" name=""/>
        <dsp:cNvSpPr/>
      </dsp:nvSpPr>
      <dsp:spPr>
        <a:xfrm>
          <a:off x="0" y="1154438"/>
          <a:ext cx="4831192" cy="513337"/>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a:latin typeface="+mn-lt"/>
            </a:rPr>
            <a:t>Set generation prices</a:t>
          </a:r>
        </a:p>
      </dsp:txBody>
      <dsp:txXfrm>
        <a:off x="25059" y="1179497"/>
        <a:ext cx="4781074" cy="463219"/>
      </dsp:txXfrm>
    </dsp:sp>
    <dsp:sp modelId="{49623645-D58B-45E4-BC26-2F5B1F641C8E}">
      <dsp:nvSpPr>
        <dsp:cNvPr id="0" name=""/>
        <dsp:cNvSpPr/>
      </dsp:nvSpPr>
      <dsp:spPr>
        <a:xfrm>
          <a:off x="0" y="1725376"/>
          <a:ext cx="4831192" cy="513337"/>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a:latin typeface="+mn-lt"/>
            </a:rPr>
            <a:t>Set retail electricity rates</a:t>
          </a:r>
        </a:p>
      </dsp:txBody>
      <dsp:txXfrm>
        <a:off x="25059" y="1750435"/>
        <a:ext cx="4781074" cy="463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90ED-646C-4C93-82A6-8424E1C70EFB}">
      <dsp:nvSpPr>
        <dsp:cNvPr id="0" name=""/>
        <dsp:cNvSpPr/>
      </dsp:nvSpPr>
      <dsp:spPr>
        <a:xfrm>
          <a:off x="0" y="861"/>
          <a:ext cx="7942236" cy="55692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j-lt"/>
            </a:rPr>
            <a:t>RTO West</a:t>
          </a:r>
        </a:p>
      </dsp:txBody>
      <dsp:txXfrm>
        <a:off x="27187" y="28048"/>
        <a:ext cx="7887862" cy="502546"/>
      </dsp:txXfrm>
    </dsp:sp>
    <dsp:sp modelId="{53E792A5-76CF-4048-A66C-F42C3F60E906}">
      <dsp:nvSpPr>
        <dsp:cNvPr id="0" name=""/>
        <dsp:cNvSpPr/>
      </dsp:nvSpPr>
      <dsp:spPr>
        <a:xfrm>
          <a:off x="0" y="648899"/>
          <a:ext cx="7942236"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166"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a:t>7 organizations joining RTO in 2026; expected $344M annual savings for new &amp; existing members</a:t>
          </a:r>
        </a:p>
      </dsp:txBody>
      <dsp:txXfrm>
        <a:off x="0" y="648899"/>
        <a:ext cx="7942236" cy="281520"/>
      </dsp:txXfrm>
    </dsp:sp>
    <dsp:sp modelId="{C474AF35-9B20-47D9-8FC0-59B218D5F37F}">
      <dsp:nvSpPr>
        <dsp:cNvPr id="0" name=""/>
        <dsp:cNvSpPr/>
      </dsp:nvSpPr>
      <dsp:spPr>
        <a:xfrm>
          <a:off x="0" y="839301"/>
          <a:ext cx="7942236" cy="55692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mj-lt"/>
            </a:rPr>
            <a:t>Western Energy Imbalance Service (WEIS) Market </a:t>
          </a:r>
        </a:p>
      </dsp:txBody>
      <dsp:txXfrm>
        <a:off x="27187" y="866488"/>
        <a:ext cx="7887862" cy="502546"/>
      </dsp:txXfrm>
    </dsp:sp>
    <dsp:sp modelId="{D722F154-0A2B-4C25-994C-A2ED6B09190E}">
      <dsp:nvSpPr>
        <dsp:cNvPr id="0" name=""/>
        <dsp:cNvSpPr/>
      </dsp:nvSpPr>
      <dsp:spPr>
        <a:xfrm>
          <a:off x="0" y="1396221"/>
          <a:ext cx="7942236"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166"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a:t>Launched Feb. 2021; total market load 13.5GW</a:t>
          </a:r>
        </a:p>
      </dsp:txBody>
      <dsp:txXfrm>
        <a:off x="0" y="1396221"/>
        <a:ext cx="7942236" cy="281520"/>
      </dsp:txXfrm>
    </dsp:sp>
    <dsp:sp modelId="{A48FACA6-F8CB-4434-A6E7-7E12CE33CD9B}">
      <dsp:nvSpPr>
        <dsp:cNvPr id="0" name=""/>
        <dsp:cNvSpPr/>
      </dsp:nvSpPr>
      <dsp:spPr>
        <a:xfrm>
          <a:off x="0" y="1677741"/>
          <a:ext cx="7942236" cy="5569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j-lt"/>
            </a:rPr>
            <a:t>Markets+</a:t>
          </a:r>
        </a:p>
      </dsp:txBody>
      <dsp:txXfrm>
        <a:off x="27187" y="1704928"/>
        <a:ext cx="7887862" cy="502546"/>
      </dsp:txXfrm>
    </dsp:sp>
    <dsp:sp modelId="{69E4EF3E-006C-4E66-ABEF-7E136E6B7236}">
      <dsp:nvSpPr>
        <dsp:cNvPr id="0" name=""/>
        <dsp:cNvSpPr/>
      </dsp:nvSpPr>
      <dsp:spPr>
        <a:xfrm>
          <a:off x="0" y="2234661"/>
          <a:ext cx="7942236"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166"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a:t>New real-time/day-ahead market in development with western parties</a:t>
          </a:r>
        </a:p>
      </dsp:txBody>
      <dsp:txXfrm>
        <a:off x="0" y="2234661"/>
        <a:ext cx="7942236" cy="281520"/>
      </dsp:txXfrm>
    </dsp:sp>
    <dsp:sp modelId="{FE019425-19DF-479D-9C51-1B0B6A69CD70}">
      <dsp:nvSpPr>
        <dsp:cNvPr id="0" name=""/>
        <dsp:cNvSpPr/>
      </dsp:nvSpPr>
      <dsp:spPr>
        <a:xfrm>
          <a:off x="0" y="2516181"/>
          <a:ext cx="7942236" cy="556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j-lt"/>
            </a:rPr>
            <a:t>Western Reliability Coordination Service</a:t>
          </a:r>
        </a:p>
      </dsp:txBody>
      <dsp:txXfrm>
        <a:off x="27187" y="2543368"/>
        <a:ext cx="7887862" cy="502546"/>
      </dsp:txXfrm>
    </dsp:sp>
    <dsp:sp modelId="{26A812C3-BB99-4DF1-9261-EA61D8D5AAB9}">
      <dsp:nvSpPr>
        <dsp:cNvPr id="0" name=""/>
        <dsp:cNvSpPr/>
      </dsp:nvSpPr>
      <dsp:spPr>
        <a:xfrm>
          <a:off x="0" y="3073101"/>
          <a:ext cx="7942236"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166"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a:t>Maintaining reliability for </a:t>
          </a:r>
          <a:r>
            <a:rPr lang="en-US" sz="1300" b="0" i="0" kern="1200" dirty="0"/>
            <a:t>13 western transmission operators</a:t>
          </a:r>
          <a:endParaRPr lang="en-US" sz="1300" kern="1200" dirty="0"/>
        </a:p>
      </dsp:txBody>
      <dsp:txXfrm>
        <a:off x="0" y="3073101"/>
        <a:ext cx="7942236" cy="281520"/>
      </dsp:txXfrm>
    </dsp:sp>
    <dsp:sp modelId="{E6F9FAE3-7049-463C-9685-BA34D9D03717}">
      <dsp:nvSpPr>
        <dsp:cNvPr id="0" name=""/>
        <dsp:cNvSpPr/>
      </dsp:nvSpPr>
      <dsp:spPr>
        <a:xfrm>
          <a:off x="0" y="3354621"/>
          <a:ext cx="7942236" cy="556920"/>
        </a:xfrm>
        <a:prstGeom prst="roundRect">
          <a:avLst/>
        </a:prstGeom>
        <a:solidFill>
          <a:srgbClr val="FF75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j-lt"/>
            </a:rPr>
            <a:t>Western Interconnection Unscheduled Flow Mitigation Plan</a:t>
          </a:r>
        </a:p>
      </dsp:txBody>
      <dsp:txXfrm>
        <a:off x="27187" y="3381808"/>
        <a:ext cx="7887862" cy="502546"/>
      </dsp:txXfrm>
    </dsp:sp>
    <dsp:sp modelId="{EBCC7833-0BF5-4D83-8FE1-7F94C3B81398}">
      <dsp:nvSpPr>
        <dsp:cNvPr id="0" name=""/>
        <dsp:cNvSpPr/>
      </dsp:nvSpPr>
      <dsp:spPr>
        <a:xfrm>
          <a:off x="0" y="3911541"/>
          <a:ext cx="7942236"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166"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Helping 6 western organizations manage grid congestion</a:t>
          </a:r>
        </a:p>
      </dsp:txBody>
      <dsp:txXfrm>
        <a:off x="0" y="3911541"/>
        <a:ext cx="7942236" cy="281520"/>
      </dsp:txXfrm>
    </dsp:sp>
    <dsp:sp modelId="{1A32F912-281F-4B82-B7E8-A4F0FD9E7D16}">
      <dsp:nvSpPr>
        <dsp:cNvPr id="0" name=""/>
        <dsp:cNvSpPr/>
      </dsp:nvSpPr>
      <dsp:spPr>
        <a:xfrm>
          <a:off x="0" y="4193061"/>
          <a:ext cx="7942236" cy="55692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mj-lt"/>
            </a:rPr>
            <a:t>Western Resource Adequacy Program Operator</a:t>
          </a:r>
        </a:p>
      </dsp:txBody>
      <dsp:txXfrm>
        <a:off x="27187" y="4220248"/>
        <a:ext cx="7887862" cy="502546"/>
      </dsp:txXfrm>
    </dsp:sp>
    <dsp:sp modelId="{6FCDD0C1-4E32-492B-AD41-C7180B7EDCE8}">
      <dsp:nvSpPr>
        <dsp:cNvPr id="0" name=""/>
        <dsp:cNvSpPr/>
      </dsp:nvSpPr>
      <dsp:spPr>
        <a:xfrm>
          <a:off x="0" y="4749981"/>
          <a:ext cx="7942236" cy="28152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52166"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Partnering with Western Power Pool to ensure resource adequacy</a:t>
          </a:r>
        </a:p>
      </dsp:txBody>
      <dsp:txXfrm>
        <a:off x="0" y="4749981"/>
        <a:ext cx="7942236" cy="281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F35AF5-4935-4BB8-8F34-D7DDDE5CEAC5}" type="datetimeFigureOut">
              <a:rPr lang="en-US" smtClean="0"/>
              <a:t>6/24/2024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C418DCC-7D75-4CEA-9450-03C0852D97C5}" type="slidenum">
              <a:rPr lang="en-US" smtClean="0"/>
              <a:t>‹#›</a:t>
            </a:fld>
            <a:endParaRPr lang="en-US"/>
          </a:p>
        </p:txBody>
      </p:sp>
    </p:spTree>
    <p:extLst>
      <p:ext uri="{BB962C8B-B14F-4D97-AF65-F5344CB8AC3E}">
        <p14:creationId xmlns:p14="http://schemas.microsoft.com/office/powerpoint/2010/main" val="119985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31CA914-5900-4E26-9B8A-24335DD36EB1}" type="datetimeFigureOut">
              <a:rPr lang="en-US" smtClean="0"/>
              <a:t>6/24/2024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1673A0-9730-427B-BB97-18C0C28887E4}" type="slidenum">
              <a:rPr lang="en-US" smtClean="0"/>
              <a:t>‹#›</a:t>
            </a:fld>
            <a:endParaRPr lang="en-US"/>
          </a:p>
        </p:txBody>
      </p:sp>
    </p:spTree>
    <p:extLst>
      <p:ext uri="{BB962C8B-B14F-4D97-AF65-F5344CB8AC3E}">
        <p14:creationId xmlns:p14="http://schemas.microsoft.com/office/powerpoint/2010/main" val="195487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1910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670964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413385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061673A0-9730-427B-BB97-18C0C28887E4}"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571305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061673A0-9730-427B-BB97-18C0C28887E4}"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15766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en-US">
                <a:latin typeface="Arial" pitchFamily="34" charset="0"/>
                <a:ea typeface="ＭＳ Ｐゴシック" charset="0"/>
                <a:cs typeface="ＭＳ Ｐゴシック" charset="-128"/>
              </a:rPr>
              <a:t>SPP’s story began just after the attack on Pearl Harbor in 1941, when America had an immediate need to build airplanes. Aluminum is made from bauxite, and Arkansas had the largest bauxite deposit in the nation. A plant was opened at Jones Mill, Ark., to produce aluminum around the clock. </a:t>
            </a:r>
            <a:br>
              <a:rPr lang="en-US">
                <a:latin typeface="Arial" pitchFamily="34" charset="0"/>
                <a:ea typeface="ＭＳ Ｐゴシック" charset="0"/>
                <a:cs typeface="ＭＳ Ｐゴシック" charset="-128"/>
              </a:rPr>
            </a:br>
            <a:endParaRPr lang="en-US">
              <a:latin typeface="Arial" pitchFamily="34" charset="0"/>
              <a:ea typeface="ＭＳ Ｐゴシック" charset="0"/>
              <a:cs typeface="ＭＳ Ｐゴシック" charset="-128"/>
            </a:endParaRPr>
          </a:p>
          <a:p>
            <a:pPr eaLnBrk="1" hangingPunct="1">
              <a:spcBef>
                <a:spcPct val="0"/>
              </a:spcBef>
              <a:defRPr/>
            </a:pPr>
            <a:r>
              <a:rPr lang="en-US">
                <a:latin typeface="Arial" pitchFamily="34" charset="0"/>
                <a:ea typeface="ＭＳ Ｐゴシック" charset="0"/>
                <a:cs typeface="ＭＳ Ｐゴシック" charset="-128"/>
              </a:rPr>
              <a:t>Jones Mill required 120,000 kW of power to operate at full capacity, 24x7. However, the total power installed in the entire state of Arkansas was only 100,000 kW. There wasn’t enough time to build new power plants.</a:t>
            </a:r>
            <a:br>
              <a:rPr lang="en-US">
                <a:latin typeface="Arial" pitchFamily="34" charset="0"/>
                <a:ea typeface="ＭＳ Ｐゴシック" charset="0"/>
                <a:cs typeface="ＭＳ Ｐゴシック" charset="-128"/>
              </a:rPr>
            </a:br>
            <a:br>
              <a:rPr lang="en-US">
                <a:latin typeface="Arial" pitchFamily="34" charset="0"/>
                <a:ea typeface="ＭＳ Ｐゴシック" charset="0"/>
                <a:cs typeface="ＭＳ Ｐゴシック" charset="-128"/>
              </a:rPr>
            </a:br>
            <a:r>
              <a:rPr lang="en-US">
                <a:latin typeface="Arial" pitchFamily="34" charset="0"/>
                <a:ea typeface="ＭＳ Ｐゴシック" charset="0"/>
                <a:cs typeface="ＭＳ Ｐゴシック" charset="-128"/>
              </a:rPr>
              <a:t>On December 14, 1941, 11 regional utilities formed the Southwest Power Pool. The pooled power allowed Jones Mill to produce aluminum throughout the war.</a:t>
            </a:r>
            <a:br>
              <a:rPr lang="en-US">
                <a:latin typeface="Arial" pitchFamily="34" charset="0"/>
                <a:ea typeface="ＭＳ Ｐゴシック" charset="0"/>
                <a:cs typeface="ＭＳ Ｐゴシック" charset="-128"/>
              </a:rPr>
            </a:br>
            <a:br>
              <a:rPr lang="en-US">
                <a:latin typeface="Arial" pitchFamily="34" charset="0"/>
                <a:ea typeface="ＭＳ Ｐゴシック" charset="0"/>
                <a:cs typeface="ＭＳ Ｐゴシック" charset="-128"/>
              </a:rPr>
            </a:br>
            <a:r>
              <a:rPr lang="en-US">
                <a:latin typeface="Arial" pitchFamily="34" charset="0"/>
                <a:ea typeface="ＭＳ Ｐゴシック" charset="0"/>
                <a:cs typeface="ＭＳ Ｐゴシック" charset="-128"/>
              </a:rPr>
              <a:t>The original 11 companies in SPP were: Arkansas Power and Light, Louisiana Power and Light, Mississippi Power and Light, Southwestern Gas and Electric Company, Public Service Commission of Oklahoma, Nebraska Power and Light, Texas Power and Light, Southwestern Power and Light, Oklahoma Gas and Electric, Kansas Gas and Electric, and Empire District Electric.</a:t>
            </a:r>
          </a:p>
          <a:p>
            <a:pPr eaLnBrk="1" hangingPunct="1">
              <a:spcBef>
                <a:spcPct val="0"/>
              </a:spcBef>
              <a:defRPr/>
            </a:pPr>
            <a:endParaRPr lang="en-US">
              <a:latin typeface="Arial" pitchFamily="34" charset="0"/>
              <a:ea typeface="ＭＳ Ｐゴシック" charset="0"/>
              <a:cs typeface="ＭＳ Ｐゴシック" charset="-128"/>
            </a:endParaRPr>
          </a:p>
          <a:p>
            <a:pPr eaLnBrk="1" hangingPunct="1">
              <a:spcBef>
                <a:spcPct val="0"/>
              </a:spcBef>
              <a:defRPr/>
            </a:pPr>
            <a:r>
              <a:rPr lang="en-US">
                <a:latin typeface="Arial" pitchFamily="34" charset="0"/>
                <a:ea typeface="ＭＳ Ｐゴシック" charset="0"/>
                <a:cs typeface="ＭＳ Ｐゴシック" charset="-128"/>
              </a:rPr>
              <a:t>After the war, SPP continued to exist as a voluntary organization because our members recognized the growing interdependence of the electric grid, and realized the benefit in coordinating with neighboring utilities. Since World War II, one of SPP’s key roles has been to bring its members together to discuss and make decisions about issues that impact the region. </a:t>
            </a:r>
            <a:br>
              <a:rPr lang="en-US">
                <a:latin typeface="Arial" pitchFamily="34" charset="0"/>
                <a:ea typeface="ＭＳ Ｐゴシック" charset="0"/>
                <a:cs typeface="ＭＳ Ｐゴシック" charset="-128"/>
              </a:rPr>
            </a:br>
            <a:br>
              <a:rPr lang="en-US">
                <a:latin typeface="Arial" pitchFamily="34" charset="0"/>
                <a:ea typeface="ＭＳ Ｐゴシック" charset="0"/>
                <a:cs typeface="ＭＳ Ｐゴシック" charset="-128"/>
              </a:rPr>
            </a:br>
            <a:endParaRPr lang="en-US">
              <a:latin typeface="Arial" pitchFamily="34" charset="0"/>
              <a:ea typeface="ＭＳ Ｐゴシック" charset="0"/>
              <a:cs typeface="ＭＳ Ｐゴシック" charset="-128"/>
            </a:endParaRPr>
          </a:p>
        </p:txBody>
      </p:sp>
    </p:spTree>
    <p:extLst>
      <p:ext uri="{BB962C8B-B14F-4D97-AF65-F5344CB8AC3E}">
        <p14:creationId xmlns:p14="http://schemas.microsoft.com/office/powerpoint/2010/main" val="2070407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86287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804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categories significantly increased from our 2021 Member Value Statement. Some of the biggest increases in our calculation were in two categories:</a:t>
            </a:r>
            <a:br>
              <a:rPr lang="en-US"/>
            </a:br>
            <a:endParaRPr lang="en-US" b="1"/>
          </a:p>
          <a:p>
            <a:r>
              <a:rPr lang="en-US" b="1"/>
              <a:t>The Operations &amp; Reliability: Reserve Sharing Group Benefit increased from $542M to $817M: </a:t>
            </a:r>
            <a:r>
              <a:rPr lang="en-US" i="1"/>
              <a:t>The large cost increase in benefits was driven by the significant increase in LMPs which are directly included in the loss of opportunity component part of the calculation. SPP’s changing resource mix also resulted in a region wide capacity reduction.  </a:t>
            </a:r>
            <a:endParaRPr lang="en-US"/>
          </a:p>
          <a:p>
            <a:r>
              <a:rPr lang="en-US" b="1"/>
              <a:t> </a:t>
            </a:r>
            <a:endParaRPr lang="en-US"/>
          </a:p>
          <a:p>
            <a:r>
              <a:rPr lang="en-US" b="1"/>
              <a:t>The second large increase was in our markets: the Legacy Balancing Area vs Production Market benefit increased from $744M to $1,422.6M: </a:t>
            </a:r>
            <a:r>
              <a:rPr lang="en-US" i="1"/>
              <a:t>The markets benefits significant increase is directly caused by the increase in fuel costs in 2021. SPP was able to optimize capacity commitments and dispatch across our region, creating substantial savings for our members.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061673A0-9730-427B-BB97-18C0C28887E4}"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378567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Tree>
    <p:extLst>
      <p:ext uri="{BB962C8B-B14F-4D97-AF65-F5344CB8AC3E}">
        <p14:creationId xmlns:p14="http://schemas.microsoft.com/office/powerpoint/2010/main" val="280664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29922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itchFamily="34" charset="0"/>
                <a:ea typeface="ＭＳ Ｐゴシック" pitchFamily="34" charset="-128"/>
              </a:rPr>
              <a:t>SPP has one of the most diverse memberships of any Regional Transmission Organization. This diversity helps ensure independence; we carefully balance diverse interests in our decision-making processes.</a:t>
            </a:r>
          </a:p>
          <a:p>
            <a:pPr marL="181213" indent="-181213">
              <a:spcBef>
                <a:spcPct val="0"/>
              </a:spcBef>
              <a:buFont typeface="Arial" pitchFamily="34" charset="0"/>
              <a:buChar char="•"/>
            </a:pPr>
            <a:r>
              <a:rPr lang="en-US" altLang="en-US">
                <a:latin typeface="Arial" pitchFamily="34" charset="0"/>
                <a:ea typeface="ＭＳ Ｐゴシック" pitchFamily="34" charset="-128"/>
              </a:rPr>
              <a:t>Investor Owned Utilities: Traditional vertically-integrated utilities</a:t>
            </a:r>
          </a:p>
          <a:p>
            <a:pPr marL="181213" indent="-181213">
              <a:spcBef>
                <a:spcPct val="0"/>
              </a:spcBef>
              <a:buFont typeface="Arial" pitchFamily="34" charset="0"/>
              <a:buChar char="•"/>
            </a:pPr>
            <a:r>
              <a:rPr lang="en-US" altLang="en-US">
                <a:latin typeface="Arial" pitchFamily="34" charset="0"/>
                <a:ea typeface="ＭＳ Ｐゴシック" pitchFamily="34" charset="-128"/>
              </a:rPr>
              <a:t>Cooperatives: Rural electric cooperatives</a:t>
            </a:r>
          </a:p>
          <a:p>
            <a:pPr marL="181213" indent="-181213">
              <a:spcBef>
                <a:spcPct val="0"/>
              </a:spcBef>
              <a:buFont typeface="Arial" pitchFamily="34" charset="0"/>
              <a:buChar char="•"/>
            </a:pPr>
            <a:r>
              <a:rPr lang="en-US" altLang="en-US">
                <a:latin typeface="Arial" pitchFamily="34" charset="0"/>
                <a:ea typeface="ＭＳ Ｐゴシック" pitchFamily="34" charset="-128"/>
              </a:rPr>
              <a:t>Municipals: Cities</a:t>
            </a:r>
          </a:p>
          <a:p>
            <a:pPr marL="181213" indent="-181213">
              <a:spcBef>
                <a:spcPct val="0"/>
              </a:spcBef>
              <a:buFont typeface="Arial" pitchFamily="34" charset="0"/>
              <a:buChar char="•"/>
            </a:pPr>
            <a:r>
              <a:rPr lang="en-US" altLang="en-US">
                <a:latin typeface="Arial" pitchFamily="34" charset="0"/>
                <a:ea typeface="ＭＳ Ｐゴシック" pitchFamily="34" charset="-128"/>
              </a:rPr>
              <a:t>State Agencies: State-created agencies that own/operate facilities</a:t>
            </a:r>
          </a:p>
          <a:p>
            <a:pPr marL="181213" indent="-181213">
              <a:spcBef>
                <a:spcPct val="0"/>
              </a:spcBef>
              <a:buFont typeface="Arial" pitchFamily="34" charset="0"/>
              <a:buChar char="•"/>
            </a:pPr>
            <a:r>
              <a:rPr lang="en-US" altLang="en-US">
                <a:latin typeface="Arial" pitchFamily="34" charset="0"/>
                <a:ea typeface="ＭＳ Ｐゴシック" pitchFamily="34" charset="-128"/>
              </a:rPr>
              <a:t>Independent Power Producers/Wholesale Generation: Entities that develop and own generation, but don’t own transmission</a:t>
            </a:r>
          </a:p>
          <a:p>
            <a:pPr marL="181213" indent="-181213">
              <a:spcBef>
                <a:spcPct val="0"/>
              </a:spcBef>
              <a:buFont typeface="Arial" pitchFamily="34" charset="0"/>
              <a:buChar char="•"/>
            </a:pPr>
            <a:r>
              <a:rPr lang="en-US" altLang="en-US">
                <a:latin typeface="Arial" pitchFamily="34" charset="0"/>
                <a:ea typeface="ＭＳ Ｐゴシック" pitchFamily="34" charset="-128"/>
              </a:rPr>
              <a:t>Independent Transmission Companies - Entities that develop and own transmission, but don’t own generation</a:t>
            </a:r>
          </a:p>
          <a:p>
            <a:pPr marL="181213" indent="-181213">
              <a:spcBef>
                <a:spcPct val="0"/>
              </a:spcBef>
              <a:buFont typeface="Arial" pitchFamily="34" charset="0"/>
              <a:buChar char="•"/>
            </a:pPr>
            <a:r>
              <a:rPr lang="en-US" altLang="en-US">
                <a:latin typeface="Arial" pitchFamily="34" charset="0"/>
                <a:ea typeface="ＭＳ Ｐゴシック" pitchFamily="34" charset="-128"/>
              </a:rPr>
              <a:t>Marketers: Entities that own no facilities or transmission, but buy/sell excess capacity</a:t>
            </a:r>
          </a:p>
          <a:p>
            <a:pPr marL="181213" indent="-181213">
              <a:spcBef>
                <a:spcPct val="0"/>
              </a:spcBef>
              <a:buFont typeface="Arial" pitchFamily="34" charset="0"/>
              <a:buChar char="•"/>
            </a:pPr>
            <a:r>
              <a:rPr lang="en-US" altLang="en-US">
                <a:latin typeface="Arial" pitchFamily="34" charset="0"/>
                <a:ea typeface="ＭＳ Ｐゴシック" pitchFamily="34" charset="-128"/>
              </a:rPr>
              <a:t>Federal</a:t>
            </a:r>
            <a:r>
              <a:rPr lang="en-US" altLang="en-US" baseline="0">
                <a:latin typeface="Arial" pitchFamily="34" charset="0"/>
                <a:ea typeface="ＭＳ Ｐゴシック" pitchFamily="34" charset="-128"/>
              </a:rPr>
              <a:t> Agencies</a:t>
            </a:r>
          </a:p>
          <a:p>
            <a:pPr marL="181213" indent="-181213">
              <a:spcBef>
                <a:spcPct val="0"/>
              </a:spcBef>
              <a:buFont typeface="Arial" pitchFamily="34" charset="0"/>
              <a:buChar char="•"/>
            </a:pPr>
            <a:r>
              <a:rPr lang="en-US" altLang="en-US" baseline="0">
                <a:latin typeface="Arial" pitchFamily="34" charset="0"/>
                <a:ea typeface="ＭＳ Ｐゴシック" pitchFamily="34" charset="-128"/>
              </a:rPr>
              <a:t>Large Retail Customers</a:t>
            </a:r>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4922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itchFamily="34" charset="0"/>
                <a:ea typeface="ＭＳ Ｐゴシック" pitchFamily="34" charset="-128"/>
              </a:rPr>
              <a:t>More than 500 stakeholders are involved in SPP’s organizational structure of committees, working groups, and ad hoc task forces. This member involvement drives SPP’s decision-making and strategic direction. </a:t>
            </a:r>
          </a:p>
          <a:p>
            <a:pPr eaLnBrk="1" hangingPunct="1">
              <a:spcBef>
                <a:spcPct val="0"/>
              </a:spcBef>
            </a:pPr>
            <a:endParaRPr lang="en-US" altLang="en-US">
              <a:latin typeface="Arial" pitchFamily="34" charset="0"/>
              <a:ea typeface="ＭＳ Ｐゴシック" pitchFamily="34" charset="-128"/>
            </a:endParaRPr>
          </a:p>
          <a:p>
            <a:pPr eaLnBrk="1" hangingPunct="1">
              <a:spcBef>
                <a:spcPct val="0"/>
              </a:spcBef>
            </a:pPr>
            <a:r>
              <a:rPr lang="en-US" altLang="en-US">
                <a:latin typeface="Arial" pitchFamily="34" charset="0"/>
                <a:ea typeface="ＭＳ Ｐゴシック" pitchFamily="34" charset="-128"/>
              </a:rPr>
              <a:t>Any and all opinions are heard loudly and clearly in organizational group meetings. The rosters of our organizational groups match the diverseness of the membership, requiring representatives from across the footprint and recognizing different member types and sizes. </a:t>
            </a:r>
          </a:p>
          <a:p>
            <a:pPr eaLnBrk="1" hangingPunct="1">
              <a:spcBef>
                <a:spcPct val="0"/>
              </a:spcBef>
            </a:pPr>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8785034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bwMode="white">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pic>
        <p:nvPicPr>
          <p:cNvPr id="22" name="Pictur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66858" y="5500688"/>
            <a:ext cx="2692082" cy="1416566"/>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1419" y="2707481"/>
            <a:ext cx="7234906" cy="1446981"/>
          </a:xfrm>
          <a:prstGeom prst="rect">
            <a:avLst/>
          </a:prstGeom>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25550153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460903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11047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act Info (OPTIONAL)">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7924" y="5765006"/>
            <a:ext cx="2169409" cy="114153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7523" t="16440" r="56505" b="23138"/>
          <a:stretch/>
        </p:blipFill>
        <p:spPr>
          <a:xfrm>
            <a:off x="257172" y="5929313"/>
            <a:ext cx="1304917" cy="753769"/>
          </a:xfrm>
          <a:prstGeom prst="rect">
            <a:avLst/>
          </a:prstGeom>
        </p:spPr>
      </p:pic>
    </p:spTree>
    <p:extLst>
      <p:ext uri="{BB962C8B-B14F-4D97-AF65-F5344CB8AC3E}">
        <p14:creationId xmlns:p14="http://schemas.microsoft.com/office/powerpoint/2010/main" val="2595069512"/>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80989-6BA3-47D6-B762-11694F5A8FE5}"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58C0D-3F91-4BE8-8F35-9F18C7A712E1}" type="slidenum">
              <a:rPr lang="en-US" smtClean="0"/>
              <a:t>‹#›</a:t>
            </a:fld>
            <a:endParaRPr lang="en-US"/>
          </a:p>
        </p:txBody>
      </p:sp>
    </p:spTree>
    <p:extLst>
      <p:ext uri="{BB962C8B-B14F-4D97-AF65-F5344CB8AC3E}">
        <p14:creationId xmlns:p14="http://schemas.microsoft.com/office/powerpoint/2010/main" val="19127360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a:xfrm>
            <a:off x="11171015" y="6296608"/>
            <a:ext cx="525932" cy="365125"/>
          </a:xfrm>
          <a:prstGeom prst="rect">
            <a:avLst/>
          </a:prstGeom>
        </p:spPr>
        <p:txBody>
          <a:bodyPr anchor="ctr"/>
          <a:lstStyle>
            <a:lvl1pPr algn="r">
              <a:defRPr sz="1200" b="0">
                <a:solidFill>
                  <a:schemeClr val="accent1"/>
                </a:solidFill>
                <a:latin typeface="Arial Nova" panose="020B0504020202020204" pitchFamily="34" charset="0"/>
                <a:cs typeface="Arial Nova" panose="020B0504020202020204" pitchFamily="34" charset="0"/>
              </a:defRPr>
            </a:lvl1pPr>
          </a:lstStyle>
          <a:p>
            <a:fld id="{BF77F4A6-E3D3-458B-B54E-586128EBF8B7}" type="slidenum">
              <a:rPr lang="en-US"/>
              <a:pPr/>
              <a:t>‹#›</a:t>
            </a:fld>
            <a:endParaRPr lang="en-US"/>
          </a:p>
        </p:txBody>
      </p:sp>
      <p:sp>
        <p:nvSpPr>
          <p:cNvPr id="5" name="Text Placeholder 4"/>
          <p:cNvSpPr>
            <a:spLocks noGrp="1"/>
          </p:cNvSpPr>
          <p:nvPr>
            <p:ph type="body" sz="quarter" idx="18"/>
          </p:nvPr>
        </p:nvSpPr>
        <p:spPr>
          <a:xfrm>
            <a:off x="457200" y="1455381"/>
            <a:ext cx="11277600" cy="4642590"/>
          </a:xfrm>
        </p:spPr>
        <p:txBody>
          <a:bodyPr/>
          <a:lstStyle>
            <a:lvl1pPr>
              <a:buClr>
                <a:schemeClr val="accent1"/>
              </a:buClr>
              <a:defRPr baseline="0">
                <a:solidFill>
                  <a:schemeClr val="tx2"/>
                </a:solidFill>
                <a:latin typeface="Arial Nova" panose="020B0504020202020204" pitchFamily="34" charset="0"/>
                <a:ea typeface="Arial Nova" panose="020B0504020202020204" pitchFamily="34" charset="0"/>
                <a:cs typeface="Arial Nova" panose="020B0504020202020204" pitchFamily="34" charset="0"/>
              </a:defRPr>
            </a:lvl1pPr>
            <a:lvl2pPr>
              <a:buClr>
                <a:schemeClr val="accent1"/>
              </a:buClr>
              <a:defRPr baseline="0">
                <a:solidFill>
                  <a:schemeClr val="tx2"/>
                </a:solidFill>
                <a:latin typeface="Arial Nova" panose="020B0504020202020204" pitchFamily="34" charset="0"/>
                <a:ea typeface="Arial Nova" panose="020B0504020202020204" pitchFamily="34" charset="0"/>
                <a:cs typeface="Arial Nova" panose="020B0504020202020204" pitchFamily="34" charset="0"/>
              </a:defRPr>
            </a:lvl2pPr>
            <a:lvl3pPr>
              <a:buClr>
                <a:schemeClr val="accent1"/>
              </a:buClr>
              <a:defRPr baseline="0">
                <a:solidFill>
                  <a:schemeClr val="tx2"/>
                </a:solidFill>
                <a:latin typeface="Arial Nova" panose="020B0504020202020204" pitchFamily="34" charset="0"/>
                <a:ea typeface="Arial Nova" panose="020B0504020202020204" pitchFamily="34" charset="0"/>
                <a:cs typeface="Arial Nova" panose="020B0504020202020204" pitchFamily="34" charset="0"/>
              </a:defRPr>
            </a:lvl3pPr>
            <a:lvl4pPr>
              <a:buClr>
                <a:schemeClr val="accent1"/>
              </a:buClr>
              <a:defRPr baseline="0">
                <a:solidFill>
                  <a:schemeClr val="tx2"/>
                </a:solidFill>
                <a:latin typeface="Arial Nova" panose="020B0504020202020204" pitchFamily="34" charset="0"/>
                <a:ea typeface="Arial Nova" panose="020B0504020202020204" pitchFamily="34" charset="0"/>
                <a:cs typeface="Arial Nova" panose="020B0504020202020204" pitchFamily="34" charset="0"/>
              </a:defRPr>
            </a:lvl4pPr>
            <a:lvl5pPr>
              <a:buClr>
                <a:schemeClr val="accent1"/>
              </a:buClr>
              <a:defRPr baseline="0">
                <a:solidFill>
                  <a:schemeClr val="tx2"/>
                </a:solidFill>
                <a:latin typeface="Arial Nova" panose="020B0504020202020204" pitchFamily="34" charset="0"/>
                <a:ea typeface="Arial Nova" panose="020B0504020202020204" pitchFamily="34" charset="0"/>
                <a:cs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23" name="Straight Connector 22"/>
          <p:cNvCxnSpPr/>
          <p:nvPr/>
        </p:nvCxnSpPr>
        <p:spPr>
          <a:xfrm flipV="1">
            <a:off x="11207198" y="6327774"/>
            <a:ext cx="114300" cy="279751"/>
          </a:xfrm>
          <a:prstGeom prst="line">
            <a:avLst/>
          </a:prstGeom>
          <a:ln w="9525">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3C47274F-B3E5-5DF1-A09A-7A67EA1CA340}"/>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20C01D3D-0BC7-1C02-4BFB-5E4260F66A42}"/>
              </a:ext>
            </a:extLst>
          </p:cNvPr>
          <p:cNvSpPr>
            <a:spLocks noGrp="1"/>
          </p:cNvSpPr>
          <p:nvPr>
            <p:ph type="dt" sz="half" idx="19"/>
          </p:nvPr>
        </p:nvSpPr>
        <p:spPr/>
        <p:txBody>
          <a:bodyPr/>
          <a:lstStyle/>
          <a:p>
            <a:fld id="{77AD53C5-A5A5-4BCF-9AF1-09A7D29517BF}" type="datetime4">
              <a:rPr lang="en-US"/>
              <a:t>June 24, 2024</a:t>
            </a:fld>
            <a:endParaRPr lang="en-US"/>
          </a:p>
        </p:txBody>
      </p:sp>
      <p:sp>
        <p:nvSpPr>
          <p:cNvPr id="15" name="Footer Placeholder 14">
            <a:extLst>
              <a:ext uri="{FF2B5EF4-FFF2-40B4-BE49-F238E27FC236}">
                <a16:creationId xmlns:a16="http://schemas.microsoft.com/office/drawing/2014/main" id="{057B8F33-9FD8-4217-1A10-F23DD3F4C744}"/>
              </a:ext>
            </a:extLst>
          </p:cNvPr>
          <p:cNvSpPr>
            <a:spLocks noGrp="1"/>
          </p:cNvSpPr>
          <p:nvPr>
            <p:ph type="ftr" sz="quarter" idx="20"/>
          </p:nvPr>
        </p:nvSpPr>
        <p:spPr/>
        <p:txBody>
          <a:bodyPr/>
          <a:lstStyle>
            <a:lvl1pPr>
              <a:defRPr>
                <a:solidFill>
                  <a:srgbClr val="7F7F7F"/>
                </a:solidFill>
              </a:defRPr>
            </a:lvl1pPr>
          </a:lstStyle>
          <a:p>
            <a:endParaRPr lang="en-US"/>
          </a:p>
        </p:txBody>
      </p:sp>
      <p:sp>
        <p:nvSpPr>
          <p:cNvPr id="3" name="Text Placeholder 14">
            <a:extLst>
              <a:ext uri="{FF2B5EF4-FFF2-40B4-BE49-F238E27FC236}">
                <a16:creationId xmlns:a16="http://schemas.microsoft.com/office/drawing/2014/main" id="{06DD10CC-DB1C-4E50-880E-4AB248C1115D}"/>
              </a:ext>
            </a:extLst>
          </p:cNvPr>
          <p:cNvSpPr>
            <a:spLocks noGrp="1"/>
          </p:cNvSpPr>
          <p:nvPr>
            <p:ph type="body" sz="quarter" idx="17" hasCustomPrompt="1"/>
          </p:nvPr>
        </p:nvSpPr>
        <p:spPr>
          <a:xfrm>
            <a:off x="457200" y="6306609"/>
            <a:ext cx="3733801" cy="314324"/>
          </a:xfrm>
        </p:spPr>
        <p:txBody>
          <a:bodyPr tIns="91440">
            <a:normAutofit/>
          </a:bodyPr>
          <a:lstStyle>
            <a:lvl1pPr marL="0" indent="0">
              <a:buNone/>
              <a:defRPr sz="1100">
                <a:solidFill>
                  <a:srgbClr val="7F7F7F"/>
                </a:solidFill>
                <a:latin typeface="Arial Nova Light" panose="020B0304020202020204" pitchFamily="34" charset="0"/>
                <a:cs typeface="Arial Nova Light" panose="020B0304020202020204" pitchFamily="34" charset="0"/>
              </a:defRPr>
            </a:lvl1pPr>
            <a:lvl2pPr marL="287330" indent="0">
              <a:buNone/>
              <a:defRPr sz="700">
                <a:solidFill>
                  <a:schemeClr val="tx1">
                    <a:lumMod val="50000"/>
                    <a:lumOff val="50000"/>
                  </a:schemeClr>
                </a:solidFill>
              </a:defRPr>
            </a:lvl2pPr>
            <a:lvl3pPr marL="511163" indent="0">
              <a:buNone/>
              <a:defRPr sz="600">
                <a:solidFill>
                  <a:schemeClr val="tx1">
                    <a:lumMod val="50000"/>
                    <a:lumOff val="50000"/>
                  </a:schemeClr>
                </a:solidFill>
              </a:defRPr>
            </a:lvl3pPr>
            <a:lvl4pPr marL="690545" indent="0">
              <a:buNone/>
              <a:defRPr sz="500">
                <a:solidFill>
                  <a:schemeClr val="tx1">
                    <a:lumMod val="50000"/>
                    <a:lumOff val="50000"/>
                  </a:schemeClr>
                </a:solidFill>
              </a:defRPr>
            </a:lvl4pPr>
            <a:lvl5pPr marL="914378" indent="0">
              <a:buNone/>
              <a:defRPr sz="400">
                <a:solidFill>
                  <a:schemeClr val="tx1">
                    <a:lumMod val="50000"/>
                    <a:lumOff val="50000"/>
                  </a:schemeClr>
                </a:solidFill>
              </a:defRPr>
            </a:lvl5pPr>
          </a:lstStyle>
          <a:p>
            <a:pPr lvl="0"/>
            <a:r>
              <a:rPr lang="en-US"/>
              <a:t>Click to add Source or Footnotes</a:t>
            </a:r>
          </a:p>
        </p:txBody>
      </p:sp>
      <p:sp>
        <p:nvSpPr>
          <p:cNvPr id="2" name="Rectangle 1" hidden="1">
            <a:extLst>
              <a:ext uri="{FF2B5EF4-FFF2-40B4-BE49-F238E27FC236}">
                <a16:creationId xmlns:a16="http://schemas.microsoft.com/office/drawing/2014/main" id="{B12E0EC8-7DC0-2BD3-103C-AE862391AFA6}"/>
              </a:ext>
            </a:extLst>
          </p:cNvPr>
          <p:cNvSpPr/>
          <p:nvPr userDrawn="1">
            <p:custDataLst>
              <p:tags r:id="rId1"/>
            </p:custDataLst>
          </p:nvPr>
        </p:nvSpPr>
        <p:spPr>
          <a:xfrm>
            <a:off x="9894627" y="6296608"/>
            <a:ext cx="1258295" cy="365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573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73790" y="6233253"/>
            <a:ext cx="1928008" cy="665162"/>
          </a:xfrm>
          <a:prstGeom prst="rect">
            <a:avLst/>
          </a:prstGeom>
        </p:spPr>
      </p:pic>
      <p:sp>
        <p:nvSpPr>
          <p:cNvPr id="23" name="TextBox 22"/>
          <p:cNvSpPr txBox="1"/>
          <p:nvPr userDrawn="1"/>
        </p:nvSpPr>
        <p:spPr>
          <a:xfrm>
            <a:off x="6115538" y="6426299"/>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24" name="TextBox 23"/>
          <p:cNvSpPr txBox="1"/>
          <p:nvPr userDrawn="1"/>
        </p:nvSpPr>
        <p:spPr>
          <a:xfrm>
            <a:off x="8351927" y="6411846"/>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25" name="TextBox 24"/>
          <p:cNvSpPr txBox="1"/>
          <p:nvPr userDrawn="1"/>
        </p:nvSpPr>
        <p:spPr>
          <a:xfrm>
            <a:off x="9548640" y="6411846"/>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26" name="Picture 2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832263" y="6429703"/>
            <a:ext cx="269235" cy="269235"/>
          </a:xfrm>
          <a:prstGeom prst="rect">
            <a:avLst/>
          </a:prstGeom>
        </p:spPr>
      </p:pic>
      <p:pic>
        <p:nvPicPr>
          <p:cNvPr id="27" name="Picture 2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046711" y="6416311"/>
            <a:ext cx="297489" cy="297489"/>
          </a:xfrm>
          <a:prstGeom prst="rect">
            <a:avLst/>
          </a:prstGeom>
        </p:spPr>
      </p:pic>
      <p:pic>
        <p:nvPicPr>
          <p:cNvPr id="28" name="Picture 2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257571" y="6401585"/>
            <a:ext cx="307777" cy="307777"/>
          </a:xfrm>
          <a:prstGeom prst="rect">
            <a:avLst/>
          </a:prstGeom>
        </p:spPr>
      </p:pic>
      <p:sp>
        <p:nvSpPr>
          <p:cNvPr id="29" name="Rectangle 1"/>
          <p:cNvSpPr>
            <a:spLocks noChangeArrowheads="1"/>
          </p:cNvSpPr>
          <p:nvPr userDrawn="1"/>
        </p:nvSpPr>
        <p:spPr bwMode="auto">
          <a:xfrm>
            <a:off x="3129869" y="6311894"/>
            <a:ext cx="2528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38978735"/>
      </p:ext>
    </p:extLst>
  </p:cSld>
  <p:clrMapOvr>
    <a:overrideClrMapping bg1="dk1" tx1="lt1" bg2="dk2" tx2="lt2" accent1="accent1" accent2="accent2" accent3="accent3" accent4="accent4" accent5="accent5" accent6="accent6" hlink="hlink" folHlink="folHlink"/>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3790" y="6233253"/>
            <a:ext cx="1928008" cy="665162"/>
          </a:xfrm>
          <a:prstGeom prst="rect">
            <a:avLst/>
          </a:prstGeom>
        </p:spPr>
      </p:pic>
      <p:sp>
        <p:nvSpPr>
          <p:cNvPr id="21" name="Oval 20"/>
          <p:cNvSpPr/>
          <p:nvPr userDrawn="1"/>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sp>
        <p:nvSpPr>
          <p:cNvPr id="30" name="TextBox 29"/>
          <p:cNvSpPr txBox="1"/>
          <p:nvPr userDrawn="1"/>
        </p:nvSpPr>
        <p:spPr>
          <a:xfrm>
            <a:off x="6115538" y="6426299"/>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31" name="TextBox 30"/>
          <p:cNvSpPr txBox="1"/>
          <p:nvPr userDrawn="1"/>
        </p:nvSpPr>
        <p:spPr>
          <a:xfrm>
            <a:off x="8351927" y="6411846"/>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32" name="TextBox 31"/>
          <p:cNvSpPr txBox="1"/>
          <p:nvPr userDrawn="1"/>
        </p:nvSpPr>
        <p:spPr>
          <a:xfrm>
            <a:off x="9548640" y="6411846"/>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33" name="Picture 3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832263" y="6429703"/>
            <a:ext cx="269235" cy="269235"/>
          </a:xfrm>
          <a:prstGeom prst="rect">
            <a:avLst/>
          </a:prstGeom>
        </p:spPr>
      </p:pic>
      <p:pic>
        <p:nvPicPr>
          <p:cNvPr id="34" name="Picture 3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046711" y="6416311"/>
            <a:ext cx="297489" cy="297489"/>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257571" y="6401585"/>
            <a:ext cx="307777" cy="307777"/>
          </a:xfrm>
          <a:prstGeom prst="rect">
            <a:avLst/>
          </a:prstGeom>
        </p:spPr>
      </p:pic>
      <p:sp>
        <p:nvSpPr>
          <p:cNvPr id="15" name="Rectangle 1"/>
          <p:cNvSpPr>
            <a:spLocks noChangeArrowheads="1"/>
          </p:cNvSpPr>
          <p:nvPr userDrawn="1"/>
        </p:nvSpPr>
        <p:spPr bwMode="auto">
          <a:xfrm>
            <a:off x="3129869" y="6311894"/>
            <a:ext cx="2528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5308996"/>
      </p:ext>
    </p:extLst>
  </p:cSld>
  <p:clrMapOvr>
    <a:overrideClrMapping bg1="dk1" tx1="lt1" bg2="dk2" tx2="lt2" accent1="accent1" accent2="accent2" accent3="accent3" accent4="accent4" accent5="accent5" accent6="accent6" hlink="hlink" folHlink="folHlink"/>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1" y="1138136"/>
            <a:ext cx="10050012" cy="2986392"/>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3907934753"/>
      </p:ext>
    </p:extLst>
  </p:cSld>
  <p:clrMapOvr>
    <a:overrideClrMapping bg1="dk1" tx1="lt1" bg2="dk2" tx2="lt2" accent1="accent1" accent2="accent2" accent3="accent3" accent4="accent4" accent5="accent5" accent6="accent6" hlink="hlink" folHlink="folHlink"/>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6070395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5" name="TextBox 14"/>
          <p:cNvSpPr txBox="1"/>
          <p:nvPr userDrawn="1"/>
        </p:nvSpPr>
        <p:spPr bwMode="white">
          <a:xfrm>
            <a:off x="4211237" y="6390804"/>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76399"/>
            <a:ext cx="2528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pic>
        <p:nvPicPr>
          <p:cNvPr id="22" name="Picture 2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530480" y="455492"/>
            <a:ext cx="2044728" cy="1075930"/>
          </a:xfrm>
          <a:prstGeom prst="rect">
            <a:avLst/>
          </a:prstGeom>
        </p:spPr>
      </p:pic>
    </p:spTree>
    <p:extLst>
      <p:ext uri="{BB962C8B-B14F-4D97-AF65-F5344CB8AC3E}">
        <p14:creationId xmlns:p14="http://schemas.microsoft.com/office/powerpoint/2010/main" val="2816577332"/>
      </p:ext>
    </p:extLst>
  </p:cSld>
  <p:clrMapOvr>
    <a:overrideClrMapping bg1="dk1" tx1="lt1" bg2="dk2" tx2="lt2" accent1="accent1" accent2="accent2" accent3="accent3" accent4="accent4" accent5="accent5" accent6="accent6" hlink="hlink" folHlink="folHlink"/>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7" name="TextBox 16"/>
          <p:cNvSpPr txBox="1"/>
          <p:nvPr userDrawn="1"/>
        </p:nvSpPr>
        <p:spPr bwMode="invGray">
          <a:xfrm>
            <a:off x="4211237" y="6390804"/>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76399"/>
            <a:ext cx="2528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530480" y="455492"/>
            <a:ext cx="2044728" cy="1075930"/>
          </a:xfrm>
          <a:prstGeom prst="rect">
            <a:avLst/>
          </a:prstGeom>
        </p:spPr>
      </p:pic>
    </p:spTree>
    <p:extLst>
      <p:ext uri="{BB962C8B-B14F-4D97-AF65-F5344CB8AC3E}">
        <p14:creationId xmlns:p14="http://schemas.microsoft.com/office/powerpoint/2010/main" val="2999249307"/>
      </p:ext>
    </p:extLst>
  </p:cSld>
  <p:clrMapOvr>
    <a:overrideClrMapping bg1="dk1" tx1="lt1" bg2="dk2" tx2="lt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1696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592" y="5998919"/>
            <a:ext cx="1706908" cy="898170"/>
          </a:xfrm>
          <a:prstGeom prst="rect">
            <a:avLst/>
          </a:prstGeom>
        </p:spPr>
      </p:pic>
    </p:spTree>
    <p:extLst>
      <p:ext uri="{BB962C8B-B14F-4D97-AF65-F5344CB8AC3E}">
        <p14:creationId xmlns:p14="http://schemas.microsoft.com/office/powerpoint/2010/main" val="2385520551"/>
      </p:ext>
    </p:extLst>
  </p:cSld>
  <p:clrMapOvr>
    <a:overrideClrMapping bg1="dk1" tx1="lt1" bg2="dk2" tx2="lt2" accent1="accent1" accent2="accent2" accent3="accent3" accent4="accent4" accent5="accent5" accent6="accent6" hlink="hlink" folHlink="folHlink"/>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0883853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5740316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347569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9174584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1695605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3727292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0919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ct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8345280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3946194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101130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ct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592" y="5998919"/>
            <a:ext cx="1706908" cy="898170"/>
          </a:xfrm>
          <a:prstGeom prst="rect">
            <a:avLst/>
          </a:prstGeom>
        </p:spPr>
      </p:pic>
    </p:spTree>
    <p:extLst>
      <p:ext uri="{BB962C8B-B14F-4D97-AF65-F5344CB8AC3E}">
        <p14:creationId xmlns:p14="http://schemas.microsoft.com/office/powerpoint/2010/main" val="867025210"/>
      </p:ext>
    </p:extLst>
  </p:cSld>
  <p:clrMapOvr>
    <a:overrideClrMapping bg1="dk1" tx1="lt1" bg2="dk2" tx2="lt2" accent1="accent1" accent2="accent2" accent3="accent3" accent4="accent4" accent5="accent5" accent6="accent6" hlink="hlink" folHlink="folHlink"/>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511DB6-5490-422B-B7C4-10C42B0CBD67}" type="datetime1">
              <a:rPr lang="en-US" smtClean="0"/>
              <a:t>6/24/2024</a:t>
            </a:fld>
            <a:endParaRPr lang="en-US"/>
          </a:p>
        </p:txBody>
      </p:sp>
      <p:sp>
        <p:nvSpPr>
          <p:cNvPr id="5" name="Footer Placeholder 4"/>
          <p:cNvSpPr>
            <a:spLocks noGrp="1"/>
          </p:cNvSpPr>
          <p:nvPr>
            <p:ph type="ftr" sz="quarter" idx="11"/>
          </p:nvPr>
        </p:nvSpPr>
        <p:spPr bwMode="ltGray">
          <a:xfrm rot="16200000">
            <a:off x="9921240" y="4046539"/>
            <a:ext cx="3581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76507178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5" name="TextBox 14"/>
          <p:cNvSpPr txBox="1"/>
          <p:nvPr userDrawn="1"/>
        </p:nvSpPr>
        <p:spPr bwMode="white">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Tree>
    <p:extLst>
      <p:ext uri="{BB962C8B-B14F-4D97-AF65-F5344CB8AC3E}">
        <p14:creationId xmlns:p14="http://schemas.microsoft.com/office/powerpoint/2010/main" val="1280890258"/>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7" name="TextBox 16"/>
          <p:cNvSpPr txBox="1"/>
          <p:nvPr userDrawn="1"/>
        </p:nvSpPr>
        <p:spPr bwMode="invGray">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spTree>
    <p:extLst>
      <p:ext uri="{BB962C8B-B14F-4D97-AF65-F5344CB8AC3E}">
        <p14:creationId xmlns:p14="http://schemas.microsoft.com/office/powerpoint/2010/main" val="3781405816"/>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3146181229"/>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92003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46086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937250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92035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7966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111345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2405577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9294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34932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5870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2595945268"/>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5" name="TextBox 14"/>
          <p:cNvSpPr txBox="1"/>
          <p:nvPr userDrawn="1"/>
        </p:nvSpPr>
        <p:spPr bwMode="white">
          <a:xfrm>
            <a:off x="4211237" y="6390804"/>
            <a:ext cx="1833837"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SouthwestPowerPool</a:t>
            </a:r>
            <a:endParaRPr lang="en-US" sz="1200" dirty="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SPPorg</a:t>
            </a:r>
            <a:endParaRPr lang="en-US" sz="1200" dirty="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p>
            <a:r>
              <a:rPr lang="en-US" sz="1200" dirty="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45621"/>
            <a:ext cx="2528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dirty="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FFFFFF"/>
                </a:solidFill>
                <a:effectLst/>
                <a:latin typeface="Segoe UI Semilight" panose="020B0402040204020203" pitchFamily="34" charset="0"/>
                <a:cs typeface="Segoe UI Semilight" panose="020B0402040204020203" pitchFamily="34" charset="0"/>
              </a:rPr>
              <a:t>Helping our members work together to keep the lights on... today and in the future.</a:t>
            </a:r>
            <a:endParaRPr kumimoji="0" lang="en-US" altLang="en-US" sz="1000" b="0" i="1" u="none" strike="noStrike" cap="none" normalizeH="0" baseline="0" dirty="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953290634"/>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Pr>
        <a:solidFill>
          <a:srgbClr val="330E46"/>
        </a:solidFill>
        <a:effectLst/>
      </p:bgPr>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67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7" name="TextBox 16"/>
          <p:cNvSpPr txBox="1"/>
          <p:nvPr userDrawn="1"/>
        </p:nvSpPr>
        <p:spPr bwMode="invGray">
          <a:xfrm>
            <a:off x="4211237" y="6390804"/>
            <a:ext cx="1833837"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SouthwestPowerPool</a:t>
            </a:r>
            <a:endParaRPr lang="en-US" sz="1200" dirty="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SPPorg</a:t>
            </a:r>
            <a:endParaRPr lang="en-US" sz="1200" dirty="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p>
            <a:r>
              <a:rPr lang="en-US" sz="1200" dirty="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45621"/>
            <a:ext cx="2528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dirty="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FFFFFF"/>
                </a:solidFill>
                <a:effectLst/>
                <a:latin typeface="Segoe UI Semilight" panose="020B0402040204020203" pitchFamily="34" charset="0"/>
                <a:cs typeface="Segoe UI Semilight" panose="020B0402040204020203" pitchFamily="34" charset="0"/>
              </a:rPr>
              <a:t>Helping our members work together to keep the lights on... today and in the future.</a:t>
            </a:r>
            <a:endParaRPr kumimoji="0" lang="en-US" altLang="en-US" sz="1000" b="0" i="1" u="none" strike="noStrike" cap="none" normalizeH="0" baseline="0" dirty="0">
              <a:ln>
                <a:noFill/>
              </a:ln>
              <a:solidFill>
                <a:schemeClr val="tx1"/>
              </a:solidFill>
              <a:effectLst/>
              <a:latin typeface="Segoe UI Semilight" panose="020B0402040204020203" pitchFamily="34" charset="0"/>
              <a:cs typeface="Segoe UI Semilight" panose="020B0402040204020203" pitchFamily="34" charset="0"/>
            </a:endParaRP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spTree>
    <p:extLst>
      <p:ext uri="{BB962C8B-B14F-4D97-AF65-F5344CB8AC3E}">
        <p14:creationId xmlns:p14="http://schemas.microsoft.com/office/powerpoint/2010/main" val="1039159055"/>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3478340111"/>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11647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82855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9418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12669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63492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46578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0139001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1339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629609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898787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447294337"/>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5" name="TextBox 14"/>
          <p:cNvSpPr txBox="1"/>
          <p:nvPr userDrawn="1"/>
        </p:nvSpPr>
        <p:spPr bwMode="white">
          <a:xfrm>
            <a:off x="4211237" y="6390804"/>
            <a:ext cx="1833837"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SouthwestPowerPool</a:t>
            </a:r>
            <a:endParaRPr lang="en-US" sz="1200" dirty="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SPPorg</a:t>
            </a:r>
            <a:endParaRPr lang="en-US" sz="1200" dirty="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p>
            <a:r>
              <a:rPr lang="en-US" sz="1200" dirty="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dirty="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pic>
        <p:nvPicPr>
          <p:cNvPr id="22" name="Picture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30480" y="455492"/>
            <a:ext cx="2044728" cy="1075930"/>
          </a:xfrm>
          <a:prstGeom prst="rect">
            <a:avLst/>
          </a:prstGeom>
        </p:spPr>
      </p:pic>
    </p:spTree>
    <p:extLst>
      <p:ext uri="{BB962C8B-B14F-4D97-AF65-F5344CB8AC3E}">
        <p14:creationId xmlns:p14="http://schemas.microsoft.com/office/powerpoint/2010/main" val="2803136597"/>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7" name="TextBox 16"/>
          <p:cNvSpPr txBox="1"/>
          <p:nvPr userDrawn="1"/>
        </p:nvSpPr>
        <p:spPr bwMode="invGray">
          <a:xfrm>
            <a:off x="4211237" y="6390804"/>
            <a:ext cx="1833837"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SouthwestPowerPool</a:t>
            </a:r>
            <a:endParaRPr lang="en-US" sz="1200" dirty="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p>
            <a:r>
              <a:rPr lang="en-US" sz="1200" dirty="0" err="1">
                <a:latin typeface="Segoe UI Semilight" panose="020B0402040204020203" pitchFamily="34" charset="0"/>
                <a:cs typeface="Segoe UI Semilight" panose="020B0402040204020203" pitchFamily="34" charset="0"/>
              </a:rPr>
              <a:t>SPPorg</a:t>
            </a:r>
            <a:endParaRPr lang="en-US" sz="1200" dirty="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p>
            <a:r>
              <a:rPr lang="en-US" sz="1200" dirty="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dirty="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30480" y="455492"/>
            <a:ext cx="2044728" cy="1075930"/>
          </a:xfrm>
          <a:prstGeom prst="rect">
            <a:avLst/>
          </a:prstGeom>
        </p:spPr>
      </p:pic>
    </p:spTree>
    <p:extLst>
      <p:ext uri="{BB962C8B-B14F-4D97-AF65-F5344CB8AC3E}">
        <p14:creationId xmlns:p14="http://schemas.microsoft.com/office/powerpoint/2010/main" val="343969608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27198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592" y="5998919"/>
            <a:ext cx="1706908" cy="898170"/>
          </a:xfrm>
          <a:prstGeom prst="rect">
            <a:avLst/>
          </a:prstGeom>
        </p:spPr>
      </p:pic>
    </p:spTree>
    <p:extLst>
      <p:ext uri="{BB962C8B-B14F-4D97-AF65-F5344CB8AC3E}">
        <p14:creationId xmlns:p14="http://schemas.microsoft.com/office/powerpoint/2010/main" val="3383177658"/>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02517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554451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290017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1873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79360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7474200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43512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669332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11755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644757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592" y="5998919"/>
            <a:ext cx="1706908" cy="898170"/>
          </a:xfrm>
          <a:prstGeom prst="rect">
            <a:avLst/>
          </a:prstGeom>
        </p:spPr>
      </p:pic>
    </p:spTree>
    <p:extLst>
      <p:ext uri="{BB962C8B-B14F-4D97-AF65-F5344CB8AC3E}">
        <p14:creationId xmlns:p14="http://schemas.microsoft.com/office/powerpoint/2010/main" val="159921127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7924" y="5765006"/>
            <a:ext cx="2169409" cy="114153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7523" t="16440" r="56505" b="23138"/>
          <a:stretch/>
        </p:blipFill>
        <p:spPr>
          <a:xfrm>
            <a:off x="257172" y="5929313"/>
            <a:ext cx="1304917" cy="753769"/>
          </a:xfrm>
          <a:prstGeom prst="rect">
            <a:avLst/>
          </a:prstGeom>
        </p:spPr>
      </p:pic>
    </p:spTree>
    <p:extLst>
      <p:ext uri="{BB962C8B-B14F-4D97-AF65-F5344CB8AC3E}">
        <p14:creationId xmlns:p14="http://schemas.microsoft.com/office/powerpoint/2010/main" val="337502401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3790" y="6233253"/>
            <a:ext cx="1928008" cy="665162"/>
          </a:xfrm>
          <a:prstGeom prst="rect">
            <a:avLst/>
          </a:prstGeom>
        </p:spPr>
      </p:pic>
      <p:sp>
        <p:nvSpPr>
          <p:cNvPr id="23" name="TextBox 22"/>
          <p:cNvSpPr txBox="1"/>
          <p:nvPr/>
        </p:nvSpPr>
        <p:spPr>
          <a:xfrm>
            <a:off x="6115538" y="6426299"/>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24" name="TextBox 23"/>
          <p:cNvSpPr txBox="1"/>
          <p:nvPr/>
        </p:nvSpPr>
        <p:spPr>
          <a:xfrm>
            <a:off x="8351927" y="6411846"/>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25" name="TextBox 24"/>
          <p:cNvSpPr txBox="1"/>
          <p:nvPr/>
        </p:nvSpPr>
        <p:spPr>
          <a:xfrm>
            <a:off x="9548640" y="6411846"/>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26" name="Picture 2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2263" y="6429703"/>
            <a:ext cx="269235" cy="269235"/>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6711" y="6416311"/>
            <a:ext cx="297489" cy="29748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57571" y="6401585"/>
            <a:ext cx="307777" cy="307777"/>
          </a:xfrm>
          <a:prstGeom prst="rect">
            <a:avLst/>
          </a:prstGeom>
        </p:spPr>
      </p:pic>
      <p:sp>
        <p:nvSpPr>
          <p:cNvPr id="29" name="Rectangle 1"/>
          <p:cNvSpPr>
            <a:spLocks noChangeArrowheads="1"/>
          </p:cNvSpPr>
          <p:nvPr/>
        </p:nvSpPr>
        <p:spPr bwMode="auto">
          <a:xfrm>
            <a:off x="3129869" y="6311894"/>
            <a:ext cx="2528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506505740"/>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3790" y="6233253"/>
            <a:ext cx="1928008" cy="665162"/>
          </a:xfrm>
          <a:prstGeom prst="rect">
            <a:avLst/>
          </a:prstGeom>
        </p:spPr>
      </p:pic>
      <p:sp>
        <p:nvSpPr>
          <p:cNvPr id="21" name="Oval 20"/>
          <p:cNvSpPr/>
          <p:nvPr/>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sp>
        <p:nvSpPr>
          <p:cNvPr id="30" name="TextBox 29"/>
          <p:cNvSpPr txBox="1"/>
          <p:nvPr/>
        </p:nvSpPr>
        <p:spPr>
          <a:xfrm>
            <a:off x="6115538" y="6426299"/>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31" name="TextBox 30"/>
          <p:cNvSpPr txBox="1"/>
          <p:nvPr/>
        </p:nvSpPr>
        <p:spPr>
          <a:xfrm>
            <a:off x="8351927" y="6411846"/>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9548640" y="6411846"/>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33" name="Picture 3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2263" y="6429703"/>
            <a:ext cx="269235" cy="269235"/>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46711" y="6416311"/>
            <a:ext cx="297489" cy="297489"/>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57571" y="6401585"/>
            <a:ext cx="307777" cy="307777"/>
          </a:xfrm>
          <a:prstGeom prst="rect">
            <a:avLst/>
          </a:prstGeom>
        </p:spPr>
      </p:pic>
      <p:sp>
        <p:nvSpPr>
          <p:cNvPr id="15" name="Rectangle 1"/>
          <p:cNvSpPr>
            <a:spLocks noChangeArrowheads="1"/>
          </p:cNvSpPr>
          <p:nvPr/>
        </p:nvSpPr>
        <p:spPr bwMode="auto">
          <a:xfrm>
            <a:off x="3129869" y="6327282"/>
            <a:ext cx="2528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6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118491650"/>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17" name="TextBox 16"/>
          <p:cNvSpPr txBox="1"/>
          <p:nvPr userDrawn="1"/>
        </p:nvSpPr>
        <p:spPr bwMode="invGray">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28" name="Pictur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13212" y="164855"/>
            <a:ext cx="2415517" cy="1271039"/>
          </a:xfrm>
          <a:prstGeom prst="rect">
            <a:avLst/>
          </a:prstGeom>
        </p:spPr>
      </p:pic>
      <p:pic>
        <p:nvPicPr>
          <p:cNvPr id="31" name="Picture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33" name="Picture 32"/>
          <p:cNvPicPr>
            <a:picLocks noChangeAspect="1"/>
          </p:cNvPicPr>
          <p:nvPr userDrawn="1"/>
        </p:nvPicPr>
        <p:blipFill rotWithShape="1">
          <a:blip r:embed="rId7"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92647388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1" y="1138136"/>
            <a:ext cx="10050012" cy="2986392"/>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845455633"/>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5DBB0-CF64-4082-B95B-148EE1744650}" type="datetime1">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97726133"/>
      </p:ext>
    </p:extLst>
  </p:cSld>
  <p:clrMapOvr>
    <a:masterClrMapping/>
  </p:clrMapOvr>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ct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Tree>
    <p:extLst>
      <p:ext uri="{BB962C8B-B14F-4D97-AF65-F5344CB8AC3E}">
        <p14:creationId xmlns:p14="http://schemas.microsoft.com/office/powerpoint/2010/main" val="3354393200"/>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ect">
            <a:avLst/>
          </a:prstGeom>
        </p:spPr>
        <p:txBody>
          <a:bodyPr/>
          <a:lstStyle>
            <a:lvl1pPr>
              <a:spcAft>
                <a:spcPts val="600"/>
              </a:spcAft>
              <a:defRPr sz="2600"/>
            </a:lvl1pPr>
            <a:lvl2pPr>
              <a:spcAft>
                <a:spcPts val="600"/>
              </a:spcAft>
              <a:defRPr sz="2300"/>
            </a:lvl2pPr>
            <a:lvl3pPr>
              <a:spcAft>
                <a:spcPts val="600"/>
              </a:spcAft>
              <a:buFont typeface="Wingdings" panose="05000000000000000000" pitchFamily="2" charset="2"/>
              <a:buChar char="§"/>
              <a:defRPr sz="2000"/>
            </a:lvl3pPr>
            <a:lvl4pPr>
              <a:spcAft>
                <a:spcPts val="600"/>
              </a:spcAft>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371601"/>
            <a:ext cx="5384800" cy="4754563"/>
          </a:xfrm>
          <a:prstGeom prst="rect">
            <a:avLst/>
          </a:prstGeom>
        </p:spPr>
        <p:txBody>
          <a:bodyPr/>
          <a:lstStyle>
            <a:lvl1pPr>
              <a:spcAft>
                <a:spcPts val="600"/>
              </a:spcAft>
              <a:defRPr sz="2600"/>
            </a:lvl1pPr>
            <a:lvl2pPr>
              <a:spcAft>
                <a:spcPts val="600"/>
              </a:spcAft>
              <a:defRPr sz="2300"/>
            </a:lvl2pPr>
            <a:lvl3pPr>
              <a:spcAft>
                <a:spcPts val="600"/>
              </a:spcAft>
              <a:buFont typeface="Wingdings" panose="05000000000000000000"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itle 1"/>
          <p:cNvSpPr>
            <a:spLocks noGrp="1"/>
          </p:cNvSpPr>
          <p:nvPr>
            <p:ph type="title"/>
          </p:nvPr>
        </p:nvSpPr>
        <p:spPr>
          <a:xfrm>
            <a:off x="609600" y="503238"/>
            <a:ext cx="10972800" cy="715962"/>
          </a:xfrm>
          <a:prstGeom prst="rect">
            <a:avLst/>
          </a:prstGeom>
        </p:spPr>
        <p:txBody>
          <a:bodyPr anchor="t" anchorCtr="0">
            <a:normAutofit/>
          </a:bodyPr>
          <a:lstStyle>
            <a:lvl1pPr>
              <a:defRPr sz="3600">
                <a:solidFill>
                  <a:srgbClr val="CC092F"/>
                </a:solidFill>
              </a:defRPr>
            </a:lvl1p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fld id="{161BF76D-F816-4F1A-B2FC-420380F55963}" type="datetime1">
              <a:rPr lang="en-US" smtClean="0"/>
              <a:t>6/24/2024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720853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7133784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ct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Tree>
    <p:extLst>
      <p:ext uri="{BB962C8B-B14F-4D97-AF65-F5344CB8AC3E}">
        <p14:creationId xmlns:p14="http://schemas.microsoft.com/office/powerpoint/2010/main" val="975469266"/>
      </p:ext>
    </p:extLst>
  </p:cSld>
  <p:clrMapOvr>
    <a:overrideClrMapping bg1="dk1" tx1="lt1" bg2="dk2" tx2="lt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290811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3790" y="6233253"/>
            <a:ext cx="1928008" cy="665162"/>
          </a:xfrm>
          <a:prstGeom prst="rect">
            <a:avLst/>
          </a:prstGeom>
        </p:spPr>
      </p:pic>
      <p:sp>
        <p:nvSpPr>
          <p:cNvPr id="23" name="TextBox 22"/>
          <p:cNvSpPr txBox="1"/>
          <p:nvPr/>
        </p:nvSpPr>
        <p:spPr>
          <a:xfrm>
            <a:off x="6115538" y="6426299"/>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24" name="TextBox 23"/>
          <p:cNvSpPr txBox="1"/>
          <p:nvPr/>
        </p:nvSpPr>
        <p:spPr>
          <a:xfrm>
            <a:off x="8351927" y="6411846"/>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25" name="TextBox 24"/>
          <p:cNvSpPr txBox="1"/>
          <p:nvPr/>
        </p:nvSpPr>
        <p:spPr>
          <a:xfrm>
            <a:off x="9548640" y="6411846"/>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26" name="Picture 2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2263" y="6429703"/>
            <a:ext cx="269235" cy="269235"/>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6711" y="6416311"/>
            <a:ext cx="297489" cy="29748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57571" y="6401585"/>
            <a:ext cx="307777" cy="307777"/>
          </a:xfrm>
          <a:prstGeom prst="rect">
            <a:avLst/>
          </a:prstGeom>
        </p:spPr>
      </p:pic>
      <p:sp>
        <p:nvSpPr>
          <p:cNvPr id="29" name="Rectangle 1"/>
          <p:cNvSpPr>
            <a:spLocks noChangeArrowheads="1"/>
          </p:cNvSpPr>
          <p:nvPr/>
        </p:nvSpPr>
        <p:spPr bwMode="auto">
          <a:xfrm>
            <a:off x="3129869" y="6311894"/>
            <a:ext cx="2528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66732636"/>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3790" y="6233253"/>
            <a:ext cx="1928008" cy="665162"/>
          </a:xfrm>
          <a:prstGeom prst="rect">
            <a:avLst/>
          </a:prstGeom>
        </p:spPr>
      </p:pic>
      <p:sp>
        <p:nvSpPr>
          <p:cNvPr id="21" name="Oval 20"/>
          <p:cNvSpPr/>
          <p:nvPr/>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sp>
        <p:nvSpPr>
          <p:cNvPr id="30" name="TextBox 29"/>
          <p:cNvSpPr txBox="1"/>
          <p:nvPr/>
        </p:nvSpPr>
        <p:spPr>
          <a:xfrm>
            <a:off x="6115538" y="6426299"/>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31" name="TextBox 30"/>
          <p:cNvSpPr txBox="1"/>
          <p:nvPr/>
        </p:nvSpPr>
        <p:spPr>
          <a:xfrm>
            <a:off x="8351927" y="6411846"/>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32" name="TextBox 31"/>
          <p:cNvSpPr txBox="1"/>
          <p:nvPr/>
        </p:nvSpPr>
        <p:spPr>
          <a:xfrm>
            <a:off x="9548640" y="6411846"/>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33" name="Picture 3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2263" y="6429703"/>
            <a:ext cx="269235" cy="269235"/>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46711" y="6416311"/>
            <a:ext cx="297489" cy="297489"/>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57571" y="6401585"/>
            <a:ext cx="307777" cy="307777"/>
          </a:xfrm>
          <a:prstGeom prst="rect">
            <a:avLst/>
          </a:prstGeom>
        </p:spPr>
      </p:pic>
      <p:sp>
        <p:nvSpPr>
          <p:cNvPr id="15" name="Rectangle 1"/>
          <p:cNvSpPr>
            <a:spLocks noChangeArrowheads="1"/>
          </p:cNvSpPr>
          <p:nvPr/>
        </p:nvSpPr>
        <p:spPr bwMode="auto">
          <a:xfrm>
            <a:off x="3129869" y="6327282"/>
            <a:ext cx="2528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6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493339613"/>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p:nvSpPr>
        <p:spPr>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1" y="1138136"/>
            <a:ext cx="10050012" cy="2986392"/>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3117714615"/>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4_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158014643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5DBB0-CF64-4082-B95B-148EE1744650}" type="datetime1">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30999365"/>
      </p:ext>
    </p:extLst>
  </p:cSld>
  <p:clrMapOvr>
    <a:masterClrMapping/>
  </p:clrMapOvr>
  <p:transition/>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ct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Tree>
    <p:extLst>
      <p:ext uri="{BB962C8B-B14F-4D97-AF65-F5344CB8AC3E}">
        <p14:creationId xmlns:p14="http://schemas.microsoft.com/office/powerpoint/2010/main" val="847417239"/>
      </p:ext>
    </p:extLst>
  </p:cSld>
  <p:clrMapOvr>
    <a:overrideClrMapping bg1="dk1" tx1="lt1" bg2="dk2" tx2="lt2" accent1="accent1" accent2="accent2" accent3="accent3" accent4="accent4" accent5="accent5" accent6="accent6" hlink="hlink" folHlink="folHlink"/>
  </p:clrMapOvr>
  <p:transition/>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511DB6-5490-422B-B7C4-10C42B0CBD67}" type="datetime1">
              <a:rPr lang="en-US" smtClean="0"/>
              <a:t>6/24/2024</a:t>
            </a:fld>
            <a:endParaRPr lang="en-US"/>
          </a:p>
        </p:txBody>
      </p:sp>
      <p:sp>
        <p:nvSpPr>
          <p:cNvPr id="5" name="Footer Placeholder 4"/>
          <p:cNvSpPr>
            <a:spLocks noGrp="1"/>
          </p:cNvSpPr>
          <p:nvPr>
            <p:ph type="ftr" sz="quarter" idx="11"/>
          </p:nvPr>
        </p:nvSpPr>
        <p:spPr bwMode="ltGray">
          <a:xfrm rot="16200000">
            <a:off x="9921240" y="4046539"/>
            <a:ext cx="3581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77079474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9517C-2CFD-4619-809F-5BF146D24BC2}" type="datetime1">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249210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ect">
            <a:avLst/>
          </a:prstGeom>
        </p:spPr>
        <p:txBody>
          <a:bodyPr/>
          <a:lstStyle>
            <a:lvl1pPr>
              <a:spcAft>
                <a:spcPts val="600"/>
              </a:spcAft>
              <a:defRPr sz="2600"/>
            </a:lvl1pPr>
            <a:lvl2pPr>
              <a:spcAft>
                <a:spcPts val="600"/>
              </a:spcAft>
              <a:defRPr sz="2300"/>
            </a:lvl2pPr>
            <a:lvl3pPr>
              <a:spcAft>
                <a:spcPts val="600"/>
              </a:spcAft>
              <a:buFont typeface="Wingdings" panose="05000000000000000000" pitchFamily="2" charset="2"/>
              <a:buChar char="§"/>
              <a:defRPr sz="2000"/>
            </a:lvl3pPr>
            <a:lvl4pPr>
              <a:spcAft>
                <a:spcPts val="600"/>
              </a:spcAft>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371601"/>
            <a:ext cx="5384800" cy="4754563"/>
          </a:xfrm>
          <a:prstGeom prst="rect">
            <a:avLst/>
          </a:prstGeom>
        </p:spPr>
        <p:txBody>
          <a:bodyPr/>
          <a:lstStyle>
            <a:lvl1pPr>
              <a:spcAft>
                <a:spcPts val="600"/>
              </a:spcAft>
              <a:defRPr sz="2600"/>
            </a:lvl1pPr>
            <a:lvl2pPr>
              <a:spcAft>
                <a:spcPts val="600"/>
              </a:spcAft>
              <a:defRPr sz="2300"/>
            </a:lvl2pPr>
            <a:lvl3pPr>
              <a:spcAft>
                <a:spcPts val="600"/>
              </a:spcAft>
              <a:buFont typeface="Wingdings" panose="05000000000000000000"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itle 1"/>
          <p:cNvSpPr>
            <a:spLocks noGrp="1"/>
          </p:cNvSpPr>
          <p:nvPr>
            <p:ph type="title"/>
          </p:nvPr>
        </p:nvSpPr>
        <p:spPr>
          <a:xfrm>
            <a:off x="609600" y="503238"/>
            <a:ext cx="10972800" cy="715962"/>
          </a:xfrm>
          <a:prstGeom prst="rect">
            <a:avLst/>
          </a:prstGeom>
        </p:spPr>
        <p:txBody>
          <a:bodyPr anchor="t" anchorCtr="0">
            <a:normAutofit/>
          </a:bodyPr>
          <a:lstStyle>
            <a:lvl1pPr>
              <a:defRPr sz="3600">
                <a:solidFill>
                  <a:srgbClr val="CC092F"/>
                </a:solidFill>
              </a:defRPr>
            </a:lvl1p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fld id="{161BF76D-F816-4F1A-B2FC-420380F55963}" type="datetime1">
              <a:rPr lang="en-US" smtClean="0"/>
              <a:t>6/24/2024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31464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5173405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ct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Tree>
    <p:extLst>
      <p:ext uri="{BB962C8B-B14F-4D97-AF65-F5344CB8AC3E}">
        <p14:creationId xmlns:p14="http://schemas.microsoft.com/office/powerpoint/2010/main" val="682162201"/>
      </p:ext>
    </p:extLst>
  </p:cSld>
  <p:clrMapOvr>
    <a:overrideClrMapping bg1="dk1" tx1="lt1" bg2="dk2" tx2="lt2" accent1="accent1" accent2="accent2" accent3="accent3" accent4="accent4" accent5="accent5" accent6="accent6" hlink="hlink" folHlink="folHlink"/>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Header (Light Fo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atin typeface="Segoe UI" panose="020B0502040204020203" pitchFamily="34" charset="0"/>
                <a:cs typeface="Segoe UI" panose="020B05020402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295609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359004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5" name="TextBox 14"/>
          <p:cNvSpPr txBox="1"/>
          <p:nvPr userDrawn="1"/>
        </p:nvSpPr>
        <p:spPr bwMode="white">
          <a:xfrm>
            <a:off x="4211237" y="6390804"/>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45621"/>
            <a:ext cx="2528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0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Helping our members work together to keep the lights on... today and in the future.</a:t>
            </a:r>
            <a:endParaRPr kumimoji="0" lang="en-US" altLang="en-US" sz="10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30557581"/>
      </p:ext>
    </p:extLst>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47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2162520916"/>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Pr>
        <a:solidFill>
          <a:srgbClr val="330E46"/>
        </a:solidFill>
        <a:effectLst/>
      </p:bgPr>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67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7" name="TextBox 16"/>
          <p:cNvSpPr txBox="1"/>
          <p:nvPr userDrawn="1"/>
        </p:nvSpPr>
        <p:spPr bwMode="invGray">
          <a:xfrm>
            <a:off x="4211237" y="6390804"/>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308250" y="6278027"/>
            <a:ext cx="25452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spTree>
    <p:extLst>
      <p:ext uri="{BB962C8B-B14F-4D97-AF65-F5344CB8AC3E}">
        <p14:creationId xmlns:p14="http://schemas.microsoft.com/office/powerpoint/2010/main" val="1693366191"/>
      </p:ext>
    </p:extLst>
  </p:cSld>
  <p:clrMapOvr>
    <a:overrideClrMapping bg1="dk1" tx1="lt1" bg2="dk2" tx2="lt2" accent1="accent1" accent2="accent2" accent3="accent3" accent4="accent4" accent5="accent5" accent6="accent6" hlink="hlink" folHlink="folHlink"/>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1448739951"/>
      </p:ext>
    </p:extLst>
  </p:cSld>
  <p:clrMapOvr>
    <a:overrideClrMapping bg1="dk1" tx1="lt1" bg2="dk2" tx2="lt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6230236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8805454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23205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2329444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5130475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62000738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60369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ct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057682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BA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204297908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257315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ct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3585163417"/>
      </p:ext>
    </p:extLst>
  </p:cSld>
  <p:clrMapOvr>
    <a:overrideClrMapping bg1="dk1" tx1="lt1" bg2="dk2" tx2="lt2" accent1="accent1" accent2="accent2" accent3="accent3" accent4="accent4" accent5="accent5" accent6="accent6" hlink="hlink" folHlink="folHlink"/>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5" name="TextBox 14"/>
          <p:cNvSpPr txBox="1"/>
          <p:nvPr userDrawn="1"/>
        </p:nvSpPr>
        <p:spPr bwMode="white">
          <a:xfrm>
            <a:off x="4211237" y="6390804"/>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Tree>
    <p:extLst>
      <p:ext uri="{BB962C8B-B14F-4D97-AF65-F5344CB8AC3E}">
        <p14:creationId xmlns:p14="http://schemas.microsoft.com/office/powerpoint/2010/main" val="2689974121"/>
      </p:ext>
    </p:extLst>
  </p:cSld>
  <p:clrMapOvr>
    <a:overrideClrMapping bg1="dk1" tx1="lt1" bg2="dk2" tx2="lt2" accent1="accent1" accent2="accent2" accent3="accent3" accent4="accent4" accent5="accent5" accent6="accent6" hlink="hlink" folHlink="folHlink"/>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7" name="TextBox 16"/>
          <p:cNvSpPr txBox="1"/>
          <p:nvPr userDrawn="1"/>
        </p:nvSpPr>
        <p:spPr bwMode="invGray">
          <a:xfrm>
            <a:off x="4211237" y="6390804"/>
            <a:ext cx="183383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spTree>
    <p:extLst>
      <p:ext uri="{BB962C8B-B14F-4D97-AF65-F5344CB8AC3E}">
        <p14:creationId xmlns:p14="http://schemas.microsoft.com/office/powerpoint/2010/main" val="3968676222"/>
      </p:ext>
    </p:extLst>
  </p:cSld>
  <p:clrMapOvr>
    <a:overrideClrMapping bg1="dk1" tx1="lt1" bg2="dk2" tx2="lt2" accent1="accent1" accent2="accent2" accent3="accent3" accent4="accent4" accent5="accent5" accent6="accent6" hlink="hlink" folHlink="folHlink"/>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7"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723247784"/>
      </p:ext>
    </p:extLst>
  </p:cSld>
  <p:clrMapOvr>
    <a:overrideClrMapping bg1="dk1" tx1="lt1" bg2="dk2" tx2="lt2" accent1="accent1" accent2="accent2" accent3="accent3" accent4="accent4" accent5="accent5" accent6="accent6" hlink="hlink" folHlink="folHlink"/>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488592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6520310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1147570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38388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1397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3_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9F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bg2"/>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bg2"/>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122706882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64598508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17786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ct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592463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215220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ct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Slide Number Placeholder 5"/>
          <p:cNvSpPr txBox="1"/>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2416087180"/>
      </p:ext>
    </p:extLst>
  </p:cSld>
  <p:clrMapOvr>
    <a:overrideClrMapping bg1="dk1" tx1="lt1" bg2="dk2" tx2="lt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511DB6-5490-422B-B7C4-10C42B0CBD67}" type="datetime1">
              <a:rPr lang="en-US" smtClean="0"/>
              <a:t>6/24/2024</a:t>
            </a:fld>
            <a:endParaRPr lang="en-US"/>
          </a:p>
        </p:txBody>
      </p:sp>
      <p:sp>
        <p:nvSpPr>
          <p:cNvPr id="5" name="Footer Placeholder 4"/>
          <p:cNvSpPr>
            <a:spLocks noGrp="1"/>
          </p:cNvSpPr>
          <p:nvPr>
            <p:ph type="ftr" sz="quarter" idx="11"/>
          </p:nvPr>
        </p:nvSpPr>
        <p:spPr bwMode="ltGray">
          <a:xfrm rot="16200000">
            <a:off x="9921240" y="4046539"/>
            <a:ext cx="3581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00780544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ro Slide (OPTIONA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bwMode="white">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pic>
        <p:nvPicPr>
          <p:cNvPr id="22" name="Pictur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66858" y="5500688"/>
            <a:ext cx="2692082" cy="1416566"/>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1419" y="2707481"/>
            <a:ext cx="7234906" cy="1446981"/>
          </a:xfrm>
          <a:prstGeom prst="rect">
            <a:avLst/>
          </a:prstGeom>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491971256"/>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REQUIRED)">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17" name="TextBox 16"/>
          <p:cNvSpPr txBox="1"/>
          <p:nvPr userDrawn="1"/>
        </p:nvSpPr>
        <p:spPr bwMode="invGray">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28" name="Pictur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13212" y="164855"/>
            <a:ext cx="2415517" cy="1271039"/>
          </a:xfrm>
          <a:prstGeom prst="rect">
            <a:avLst/>
          </a:prstGeom>
        </p:spPr>
      </p:pic>
      <p:pic>
        <p:nvPicPr>
          <p:cNvPr id="31" name="Picture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33" name="Picture 32"/>
          <p:cNvPicPr>
            <a:picLocks noChangeAspect="1"/>
          </p:cNvPicPr>
          <p:nvPr userDrawn="1"/>
        </p:nvPicPr>
        <p:blipFill rotWithShape="1">
          <a:blip r:embed="rId7"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427304699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4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636755476"/>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47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27639478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022293443"/>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BA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394274034"/>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3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9F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bg2"/>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bg2"/>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2055426465"/>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2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944081084"/>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0418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49214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74169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18293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6904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4076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447588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4893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9502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31877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3056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 Info (OPTIONAL)">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7924" y="5765006"/>
            <a:ext cx="2169409" cy="114153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7523" t="16440" r="56505" b="23138"/>
          <a:stretch/>
        </p:blipFill>
        <p:spPr>
          <a:xfrm>
            <a:off x="257172" y="5929313"/>
            <a:ext cx="1304917" cy="753769"/>
          </a:xfrm>
          <a:prstGeom prst="rect">
            <a:avLst/>
          </a:prstGeom>
        </p:spPr>
      </p:pic>
    </p:spTree>
    <p:extLst>
      <p:ext uri="{BB962C8B-B14F-4D97-AF65-F5344CB8AC3E}">
        <p14:creationId xmlns:p14="http://schemas.microsoft.com/office/powerpoint/2010/main" val="3895068845"/>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Purpose Key Point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8" t="21704" b="20027"/>
          <a:stretch/>
        </p:blipFill>
        <p:spPr>
          <a:xfrm>
            <a:off x="3287" y="0"/>
            <a:ext cx="11471564" cy="6871855"/>
          </a:xfrm>
          <a:prstGeom prst="rect">
            <a:avLst/>
          </a:prstGeom>
        </p:spPr>
      </p:pic>
      <p:sp>
        <p:nvSpPr>
          <p:cNvPr id="3" name="Subtitle 2"/>
          <p:cNvSpPr>
            <a:spLocks noGrp="1"/>
          </p:cNvSpPr>
          <p:nvPr>
            <p:ph type="subTitle" idx="1" hasCustomPrompt="1"/>
          </p:nvPr>
        </p:nvSpPr>
        <p:spPr>
          <a:xfrm>
            <a:off x="1226189" y="1925775"/>
            <a:ext cx="10050013" cy="886008"/>
          </a:xfrm>
        </p:spPr>
        <p:txBody>
          <a:bodyPr>
            <a:normAutofit/>
          </a:bodyPr>
          <a:lstStyle>
            <a:lvl1pPr marL="0" indent="0" algn="l">
              <a:buNone/>
              <a:defRPr sz="24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In 1-2 sentences, describe your group’s purpose.</a:t>
            </a:r>
          </a:p>
        </p:txBody>
      </p:sp>
      <p:sp>
        <p:nvSpPr>
          <p:cNvPr id="21" name="Oval 20"/>
          <p:cNvSpPr/>
          <p:nvPr userDrawn="1"/>
        </p:nvSpPr>
        <p:spPr bwMode="ltGray">
          <a:xfrm>
            <a:off x="11680382" y="6363350"/>
            <a:ext cx="348347" cy="35587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sp>
        <p:nvSpPr>
          <p:cNvPr id="28" name="Subtitle 2"/>
          <p:cNvSpPr txBox="1">
            <a:spLocks/>
          </p:cNvSpPr>
          <p:nvPr userDrawn="1"/>
        </p:nvSpPr>
        <p:spPr>
          <a:xfrm>
            <a:off x="1226188" y="1327365"/>
            <a:ext cx="10050013" cy="4701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None/>
              <a:defRPr sz="2400" kern="1200" cap="none" baseline="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b="0">
                <a:latin typeface="Segoe UI Black" panose="020B0A02040204020203" pitchFamily="34" charset="0"/>
                <a:ea typeface="Segoe UI Black" panose="020B0A02040204020203" pitchFamily="34" charset="0"/>
                <a:cs typeface="Segoe UI" panose="020B0502040204020203" pitchFamily="34" charset="0"/>
              </a:rPr>
              <a:t>PURPOSE</a:t>
            </a:r>
          </a:p>
        </p:txBody>
      </p:sp>
      <p:sp>
        <p:nvSpPr>
          <p:cNvPr id="29" name="Subtitle 2"/>
          <p:cNvSpPr txBox="1">
            <a:spLocks/>
          </p:cNvSpPr>
          <p:nvPr userDrawn="1"/>
        </p:nvSpPr>
        <p:spPr>
          <a:xfrm>
            <a:off x="1226187" y="2981689"/>
            <a:ext cx="10050013" cy="4701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None/>
              <a:defRPr sz="2400" kern="1200" cap="none" baseline="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b="0">
                <a:latin typeface="Segoe UI Black" panose="020B0A02040204020203" pitchFamily="34" charset="0"/>
                <a:ea typeface="Segoe UI Black" panose="020B0A02040204020203" pitchFamily="34" charset="0"/>
                <a:cs typeface="Segoe UI" panose="020B0502040204020203" pitchFamily="34" charset="0"/>
              </a:rPr>
              <a:t>ESSENTIAL</a:t>
            </a:r>
            <a:r>
              <a:rPr lang="en-US" sz="2800" b="0" baseline="0">
                <a:latin typeface="Segoe UI Black" panose="020B0A02040204020203" pitchFamily="34" charset="0"/>
                <a:ea typeface="Segoe UI Black" panose="020B0A02040204020203" pitchFamily="34" charset="0"/>
                <a:cs typeface="Segoe UI" panose="020B0502040204020203" pitchFamily="34" charset="0"/>
              </a:rPr>
              <a:t> POINTS</a:t>
            </a:r>
            <a:endParaRPr lang="en-US" sz="2800" b="0">
              <a:latin typeface="Segoe UI Black" panose="020B0A02040204020203" pitchFamily="34" charset="0"/>
              <a:ea typeface="Segoe UI Black" panose="020B0A02040204020203" pitchFamily="34" charset="0"/>
              <a:cs typeface="Segoe UI" panose="020B0502040204020203" pitchFamily="34" charset="0"/>
            </a:endParaRPr>
          </a:p>
        </p:txBody>
      </p:sp>
      <p:sp>
        <p:nvSpPr>
          <p:cNvPr id="9" name="Text Placeholder 8"/>
          <p:cNvSpPr>
            <a:spLocks noGrp="1"/>
          </p:cNvSpPr>
          <p:nvPr>
            <p:ph type="body" sz="quarter" idx="10" hasCustomPrompt="1"/>
          </p:nvPr>
        </p:nvSpPr>
        <p:spPr>
          <a:xfrm>
            <a:off x="1226186" y="3621731"/>
            <a:ext cx="10050013" cy="2659183"/>
          </a:xfrm>
        </p:spPr>
        <p:txBody>
          <a:bodyPr>
            <a:normAutofit/>
          </a:bodyPr>
          <a:lstStyle>
            <a:lvl1pPr marL="342900" indent="-342900">
              <a:buFont typeface="Arial" panose="020B0604020202020204" pitchFamily="34" charset="0"/>
              <a:buChar char="•"/>
              <a:defRPr sz="2400" baseline="0">
                <a:latin typeface="Segoe UI Light" panose="020B0502040204020203" pitchFamily="34" charset="0"/>
                <a:cs typeface="Segoe UI Light" panose="020B0502040204020203" pitchFamily="34" charset="0"/>
              </a:defRPr>
            </a:lvl1pPr>
            <a:lvl2pPr>
              <a:defRPr sz="2400">
                <a:latin typeface="Segoe UI Light" panose="020B0502040204020203" pitchFamily="34" charset="0"/>
                <a:cs typeface="Segoe UI Light" panose="020B0502040204020203" pitchFamily="34" charset="0"/>
              </a:defRPr>
            </a:lvl2pPr>
            <a:lvl3pPr>
              <a:defRPr sz="2400">
                <a:latin typeface="Segoe UI Light" panose="020B0502040204020203" pitchFamily="34" charset="0"/>
                <a:cs typeface="Segoe UI Light" panose="020B0502040204020203" pitchFamily="34" charset="0"/>
              </a:defRPr>
            </a:lvl3pPr>
            <a:lvl4pPr>
              <a:defRPr sz="2400">
                <a:latin typeface="Segoe UI Light" panose="020B0502040204020203" pitchFamily="34" charset="0"/>
                <a:cs typeface="Segoe UI Light" panose="020B0502040204020203" pitchFamily="34" charset="0"/>
              </a:defRPr>
            </a:lvl4pPr>
            <a:lvl5pPr>
              <a:defRPr sz="2400">
                <a:latin typeface="Segoe UI Light" panose="020B0502040204020203" pitchFamily="34" charset="0"/>
                <a:cs typeface="Segoe UI Light" panose="020B0502040204020203" pitchFamily="34" charset="0"/>
              </a:defRPr>
            </a:lvl5pPr>
          </a:lstStyle>
          <a:p>
            <a:pPr lvl="0"/>
            <a:r>
              <a:rPr lang="en-US"/>
              <a:t>Use a few short bullets to summarize your key messages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9530" y="135918"/>
            <a:ext cx="1820790" cy="628172"/>
          </a:xfrm>
          <a:prstGeom prst="rect">
            <a:avLst/>
          </a:prstGeom>
        </p:spPr>
      </p:pic>
    </p:spTree>
    <p:extLst>
      <p:ext uri="{BB962C8B-B14F-4D97-AF65-F5344CB8AC3E}">
        <p14:creationId xmlns:p14="http://schemas.microsoft.com/office/powerpoint/2010/main" val="297174653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Slide (OPTIONA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bwMode="white">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pic>
        <p:nvPicPr>
          <p:cNvPr id="22" name="Pictur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66858" y="5500688"/>
            <a:ext cx="2692082" cy="1416566"/>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1419" y="2707481"/>
            <a:ext cx="7234906" cy="1446981"/>
          </a:xfrm>
          <a:prstGeom prst="rect">
            <a:avLst/>
          </a:prstGeom>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2939985118"/>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REQUIRED)">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17" name="TextBox 16"/>
          <p:cNvSpPr txBox="1"/>
          <p:nvPr userDrawn="1"/>
        </p:nvSpPr>
        <p:spPr bwMode="invGray">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68705"/>
            <a:ext cx="252898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28" name="Pictur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13212" y="164855"/>
            <a:ext cx="2415517" cy="1271039"/>
          </a:xfrm>
          <a:prstGeom prst="rect">
            <a:avLst/>
          </a:prstGeom>
        </p:spPr>
      </p:pic>
      <p:pic>
        <p:nvPicPr>
          <p:cNvPr id="31" name="Picture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33" name="Picture 32"/>
          <p:cNvPicPr>
            <a:picLocks noChangeAspect="1"/>
          </p:cNvPicPr>
          <p:nvPr userDrawn="1"/>
        </p:nvPicPr>
        <p:blipFill rotWithShape="1">
          <a:blip r:embed="rId7"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04460018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4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137823715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47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929813826"/>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1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BA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5606581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676378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3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F9F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bg2"/>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bg2"/>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913664877"/>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2_Section Header (OPTIONAL)">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5501" y="6359086"/>
            <a:ext cx="1839046" cy="367809"/>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3" t="16440" r="56505" b="23138"/>
          <a:stretch/>
        </p:blipFill>
        <p:spPr>
          <a:xfrm>
            <a:off x="257173" y="6443746"/>
            <a:ext cx="414336" cy="239336"/>
          </a:xfrm>
          <a:prstGeom prst="rect">
            <a:avLst/>
          </a:prstGeom>
        </p:spPr>
      </p:pic>
    </p:spTree>
    <p:extLst>
      <p:ext uri="{BB962C8B-B14F-4D97-AF65-F5344CB8AC3E}">
        <p14:creationId xmlns:p14="http://schemas.microsoft.com/office/powerpoint/2010/main" val="3913895950"/>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350904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18948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B47EF-2ACA-4A53-9CA3-46A7C8033480}"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760954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34604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47EF-2ACA-4A53-9CA3-46A7C8033480}"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07542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3522656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98B47EF-2ACA-4A53-9CA3-46A7C8033480}"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057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B47EF-2ACA-4A53-9CA3-46A7C8033480}"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291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2.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image" Target="../media/image18.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image" Target="../media/image2.png"/><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2.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image" Target="../media/image1.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theme" Target="../theme/theme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image" Target="../media/image1.png"/><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theme" Target="../theme/theme7.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2.png"/><Relationship Id="rId5" Type="http://schemas.openxmlformats.org/officeDocument/2006/relationships/theme" Target="../theme/theme8.xml"/><Relationship Id="rId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15.png"/><Relationship Id="rId2" Type="http://schemas.openxmlformats.org/officeDocument/2006/relationships/slideLayout" Target="../slideLayouts/slideLayout109.xml"/><Relationship Id="rId16" Type="http://schemas.openxmlformats.org/officeDocument/2006/relationships/image" Target="../media/image2.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9.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98B47EF-2ACA-4A53-9CA3-46A7C8033480}" type="datetimeFigureOut">
              <a:rPr lang="en-US" smtClean="0"/>
              <a:pPr/>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3" name="Picture 1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15500" y="6363350"/>
            <a:ext cx="1839046" cy="367810"/>
          </a:xfrm>
          <a:prstGeom prst="rect">
            <a:avLst/>
          </a:prstGeom>
        </p:spPr>
      </p:pic>
      <p:pic>
        <p:nvPicPr>
          <p:cNvPr id="15" name="Picture 14"/>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252335" y="6447863"/>
            <a:ext cx="425372" cy="216923"/>
          </a:xfrm>
          <a:prstGeom prst="rect">
            <a:avLst/>
          </a:prstGeom>
        </p:spPr>
      </p:pic>
    </p:spTree>
    <p:extLst>
      <p:ext uri="{BB962C8B-B14F-4D97-AF65-F5344CB8AC3E}">
        <p14:creationId xmlns:p14="http://schemas.microsoft.com/office/powerpoint/2010/main" val="2373968573"/>
      </p:ext>
    </p:extLst>
  </p:cSld>
  <p:clrMap bg1="lt1" tx1="dk1" bg2="lt2" tx2="dk2" accent1="accent1" accent2="accent2" accent3="accent3" accent4="accent4" accent5="accent5" accent6="accent6" hlink="hlink" folHlink="folHlink"/>
  <p:sldLayoutIdLst>
    <p:sldLayoutId id="2147483752" r:id="rId1"/>
    <p:sldLayoutId id="2147483745" r:id="rId2"/>
    <p:sldLayoutId id="2147483759" r:id="rId3"/>
    <p:sldLayoutId id="2147483746" r:id="rId4"/>
    <p:sldLayoutId id="2147483756" r:id="rId5"/>
    <p:sldLayoutId id="2147483758" r:id="rId6"/>
    <p:sldLayoutId id="2147483757" r:id="rId7"/>
    <p:sldLayoutId id="2147483734" r:id="rId8"/>
    <p:sldLayoutId id="2147483736" r:id="rId9"/>
    <p:sldLayoutId id="2147483738" r:id="rId10"/>
    <p:sldLayoutId id="2147483753" r:id="rId11"/>
    <p:sldLayoutId id="2147483739" r:id="rId12"/>
    <p:sldLayoutId id="2147483754" r:id="rId13"/>
    <p:sldLayoutId id="2147483755" r:id="rId14"/>
    <p:sldLayoutId id="2147483740" r:id="rId15"/>
    <p:sldLayoutId id="2147483741" r:id="rId16"/>
    <p:sldLayoutId id="2147483747" r:id="rId17"/>
  </p:sldLayoutIdLst>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98B47EF-2ACA-4A53-9CA3-46A7C8033480}" type="datetimeFigureOut">
              <a:rPr lang="en-US" smtClean="0"/>
              <a:pPr/>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233001109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hf sldNum="0" hdr="0" dt="0"/>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98B47EF-2ACA-4A53-9CA3-46A7C8033480}" type="datetimeFigureOut">
              <a:rPr lang="en-US" smtClean="0"/>
              <a:pPr/>
              <a:t>6/24/2024</a:t>
            </a:fld>
            <a:endParaRPr lang="en-US" dirty="0"/>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1" name="Picture 1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171731465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98B47EF-2ACA-4A53-9CA3-46A7C8033480}" type="datetimeFigureOut">
              <a:rPr lang="en-US" smtClean="0"/>
              <a:pPr/>
              <a:t>6/24/2024</a:t>
            </a:fld>
            <a:endParaRPr lang="en-US" dirty="0"/>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dirty="0"/>
          </a:p>
        </p:txBody>
      </p:sp>
      <p:pic>
        <p:nvPicPr>
          <p:cNvPr id="11" name="Picture 1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pic>
        <p:nvPicPr>
          <p:cNvPr id="6" name="Picture 5"/>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0944" y="5998464"/>
            <a:ext cx="1687155" cy="887776"/>
          </a:xfrm>
          <a:prstGeom prst="rect">
            <a:avLst/>
          </a:prstGeom>
        </p:spPr>
      </p:pic>
    </p:spTree>
    <p:extLst>
      <p:ext uri="{BB962C8B-B14F-4D97-AF65-F5344CB8AC3E}">
        <p14:creationId xmlns:p14="http://schemas.microsoft.com/office/powerpoint/2010/main" val="190372234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5DBB0-CF64-4082-B95B-148EE1744650}" type="datetime1">
              <a:rPr lang="en-US" smtClean="0"/>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 8"/>
          <p:cNvSpPr/>
          <p:nvPr/>
        </p:nvSpPr>
        <p:spPr>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1" name="Picture 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39981209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70" r:id="rId6"/>
    <p:sldLayoutId id="2147483771" r:id="rId7"/>
    <p:sldLayoutId id="2147483772" r:id="rId8"/>
    <p:sldLayoutId id="2147483774" r:id="rId9"/>
  </p:sldLayoutIdLst>
  <p:transition/>
  <p:hf hdr="0" ftr="0" dt="0"/>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5DBB0-CF64-4082-B95B-148EE1744650}" type="datetime1">
              <a:rPr lang="en-US" smtClean="0"/>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 8"/>
          <p:cNvSpPr/>
          <p:nvPr/>
        </p:nvSpPr>
        <p:spPr>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1" name="Picture 10"/>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240692593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ransition/>
  <p:hf hdr="0" ftr="0" dt="0"/>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B47EF-2ACA-4A53-9CA3-46A7C8033480}" type="datetimeFigureOut">
              <a:rPr lang="en-US" smtClean="0"/>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1" name="Picture 10"/>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64270106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ransition/>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B47EF-2ACA-4A53-9CA3-46A7C8033480}" type="datetimeFigureOut">
              <a:rPr lang="en-US" smtClean="0"/>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1" name="Picture 10"/>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209263792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transition/>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98B47EF-2ACA-4A53-9CA3-46A7C8033480}" type="datetimeFigureOut">
              <a:rPr lang="en-US" smtClean="0"/>
              <a:pPr/>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3" name="Picture 12"/>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715500" y="6363350"/>
            <a:ext cx="1839046" cy="367810"/>
          </a:xfrm>
          <a:prstGeom prst="rect">
            <a:avLst/>
          </a:prstGeom>
        </p:spPr>
      </p:pic>
      <p:pic>
        <p:nvPicPr>
          <p:cNvPr id="15" name="Pictur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252335" y="6447863"/>
            <a:ext cx="425372" cy="216923"/>
          </a:xfrm>
          <a:prstGeom prst="rect">
            <a:avLst/>
          </a:prstGeom>
        </p:spPr>
      </p:pic>
    </p:spTree>
    <p:extLst>
      <p:ext uri="{BB962C8B-B14F-4D97-AF65-F5344CB8AC3E}">
        <p14:creationId xmlns:p14="http://schemas.microsoft.com/office/powerpoint/2010/main" val="325108645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Lst>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98B47EF-2ACA-4A53-9CA3-46A7C8033480}" type="datetimeFigureOut">
              <a:rPr lang="en-US" smtClean="0"/>
              <a:pPr/>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3" name="Picture 12"/>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715500" y="6363350"/>
            <a:ext cx="1839046" cy="367810"/>
          </a:xfrm>
          <a:prstGeom prst="rect">
            <a:avLst/>
          </a:prstGeom>
        </p:spPr>
      </p:pic>
      <p:pic>
        <p:nvPicPr>
          <p:cNvPr id="15" name="Pictur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252335" y="6447863"/>
            <a:ext cx="425372" cy="216923"/>
          </a:xfrm>
          <a:prstGeom prst="rect">
            <a:avLst/>
          </a:prstGeom>
        </p:spPr>
      </p:pic>
    </p:spTree>
    <p:extLst>
      <p:ext uri="{BB962C8B-B14F-4D97-AF65-F5344CB8AC3E}">
        <p14:creationId xmlns:p14="http://schemas.microsoft.com/office/powerpoint/2010/main" val="391786266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Lst>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B47EF-2ACA-4A53-9CA3-46A7C8033480}" type="datetimeFigureOut">
              <a:rPr lang="en-US" smtClean="0"/>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 8"/>
          <p:cNvSpPr/>
          <p:nvPr userDrawn="1"/>
        </p:nvSpPr>
        <p:spPr>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1" name="Picture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117037152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Lst>
  <p:transition/>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B47EF-2ACA-4A53-9CA3-46A7C8033480}" type="datetimeFigureOut">
              <a:rPr lang="en-US" smtClean="0"/>
              <a:t>6/24/2024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Slide Number Placeholder 5"/>
          <p:cNvSpPr txBox="1"/>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t>‹#›</a:t>
            </a:fld>
            <a:endParaRPr lang="en-US"/>
          </a:p>
        </p:txBody>
      </p:sp>
      <p:pic>
        <p:nvPicPr>
          <p:cNvPr id="11" name="Picture 10"/>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pic>
        <p:nvPicPr>
          <p:cNvPr id="6" name="Picture 5"/>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40944" y="5998464"/>
            <a:ext cx="1687155" cy="887776"/>
          </a:xfrm>
          <a:prstGeom prst="rect">
            <a:avLst/>
          </a:prstGeom>
        </p:spPr>
      </p:pic>
    </p:spTree>
    <p:extLst>
      <p:ext uri="{BB962C8B-B14F-4D97-AF65-F5344CB8AC3E}">
        <p14:creationId xmlns:p14="http://schemas.microsoft.com/office/powerpoint/2010/main" val="33070645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Lst>
  <p:transition/>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33.xml"/><Relationship Id="rId1" Type="http://schemas.openxmlformats.org/officeDocument/2006/relationships/tags" Target="../tags/tag1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slideLayout" Target="../slideLayouts/slideLayout32.xml"/><Relationship Id="rId1" Type="http://schemas.openxmlformats.org/officeDocument/2006/relationships/tags" Target="../tags/tag1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13.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6.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7.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2.xml"/><Relationship Id="rId7" Type="http://schemas.openxmlformats.org/officeDocument/2006/relationships/diagramColors" Target="../diagrams/colors3.xml"/><Relationship Id="rId2" Type="http://schemas.openxmlformats.org/officeDocument/2006/relationships/slideLayout" Target="../slideLayouts/slideLayout55.xml"/><Relationship Id="rId1" Type="http://schemas.openxmlformats.org/officeDocument/2006/relationships/tags" Target="../tags/tag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16.xml"/><Relationship Id="rId1" Type="http://schemas.openxmlformats.org/officeDocument/2006/relationships/tags" Target="../tags/tag19.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8.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3.xml"/><Relationship Id="rId4" Type="http://schemas.openxmlformats.org/officeDocument/2006/relationships/image" Target="../media/image20.tiff"/></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96.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notesSlide" Target="../notesSlides/notesSlide3.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1.png"/><Relationship Id="rId9" Type="http://schemas.microsoft.com/office/2007/relationships/diagramDrawing" Target="../diagrams/drawing1.xml"/><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9.xml"/><Relationship Id="rId5" Type="http://schemas.openxmlformats.org/officeDocument/2006/relationships/image" Target="../media/image25.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Nevada Regional transmission coordination task force</a:t>
            </a:r>
          </a:p>
        </p:txBody>
      </p:sp>
      <p:sp>
        <p:nvSpPr>
          <p:cNvPr id="4" name="Subtitle 3"/>
          <p:cNvSpPr>
            <a:spLocks noGrp="1"/>
          </p:cNvSpPr>
          <p:nvPr>
            <p:ph type="subTitle" idx="1"/>
          </p:nvPr>
        </p:nvSpPr>
        <p:spPr/>
        <p:txBody>
          <a:bodyPr>
            <a:normAutofit/>
          </a:bodyPr>
          <a:lstStyle/>
          <a:p>
            <a:r>
              <a:rPr lang="en-US" dirty="0"/>
              <a:t>Bruce Rew</a:t>
            </a:r>
            <a:br>
              <a:rPr lang="en-US" dirty="0"/>
            </a:br>
            <a:r>
              <a:rPr lang="en-US" dirty="0"/>
              <a:t>Senior </a:t>
            </a:r>
            <a:r>
              <a:rPr lang="en-US"/>
              <a:t>Vice President</a:t>
            </a:r>
            <a:br>
              <a:rPr lang="en-US"/>
            </a:br>
            <a:r>
              <a:rPr lang="en-US"/>
              <a:t>Operations</a:t>
            </a:r>
            <a:endParaRPr lang="en-US" dirty="0"/>
          </a:p>
        </p:txBody>
      </p:sp>
    </p:spTree>
    <p:extLst>
      <p:ext uri="{BB962C8B-B14F-4D97-AF65-F5344CB8AC3E}">
        <p14:creationId xmlns:p14="http://schemas.microsoft.com/office/powerpoint/2010/main" val="2328938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stakeholder process &amp; STRATEGY</a:t>
            </a:r>
          </a:p>
        </p:txBody>
      </p:sp>
    </p:spTree>
    <p:custDataLst>
      <p:tags r:id="rId1"/>
    </p:custDataLst>
    <p:extLst>
      <p:ext uri="{BB962C8B-B14F-4D97-AF65-F5344CB8AC3E}">
        <p14:creationId xmlns:p14="http://schemas.microsoft.com/office/powerpoint/2010/main" val="20554814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931275" y="1507892"/>
            <a:ext cx="2560320" cy="1371600"/>
            <a:chOff x="8739563" y="1600200"/>
            <a:chExt cx="2560320" cy="1371600"/>
          </a:xfrm>
        </p:grpSpPr>
        <p:sp>
          <p:nvSpPr>
            <p:cNvPr id="24" name="TextBox 23"/>
            <p:cNvSpPr txBox="1"/>
            <p:nvPr/>
          </p:nvSpPr>
          <p:spPr>
            <a:xfrm>
              <a:off x="9836843" y="1600200"/>
              <a:ext cx="1463040" cy="1371600"/>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A363B"/>
                  </a:solidFill>
                  <a:effectLst/>
                  <a:uLnTx/>
                  <a:uFillTx/>
                  <a:latin typeface="Segoe UI"/>
                  <a:cs typeface="Arial" pitchFamily="34" charset="0"/>
                </a:rPr>
                <a:t>Bronwen Bastone</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2A363B"/>
                  </a:solidFill>
                  <a:effectLst/>
                  <a:uLnTx/>
                  <a:uFillTx/>
                  <a:latin typeface="Segoe UI"/>
                  <a:cs typeface="Arial" pitchFamily="34" charset="0"/>
                </a:rPr>
                <a:t>Elected January 2020, term ends December 2025</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Chair, Human Resources Committee</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1" i="1" u="none" strike="noStrike" kern="1200" cap="none" spc="0" normalizeH="0" baseline="0" noProof="0">
                <a:ln>
                  <a:noFill/>
                </a:ln>
                <a:solidFill>
                  <a:prstClr val="white"/>
                </a:solidFill>
                <a:effectLst/>
                <a:uLnTx/>
                <a:uFillTx/>
                <a:latin typeface="Segoe UI"/>
                <a:cs typeface="Arial" pitchFamily="34" charset="0"/>
              </a:endParaRPr>
            </a:p>
          </p:txBody>
        </p:sp>
        <p:pic>
          <p:nvPicPr>
            <p:cNvPr id="61" name="Picture 60"/>
            <p:cNvPicPr>
              <a:picLocks noChangeAspect="1"/>
            </p:cNvPicPr>
            <p:nvPr/>
          </p:nvPicPr>
          <p:blipFill>
            <a:blip r:embed="rId3">
              <a:extLst>
                <a:ext uri="{28A0092B-C50C-407E-A947-70E740481C1C}">
                  <a14:useLocalDpi xmlns:a14="http://schemas.microsoft.com/office/drawing/2010/main" val="0"/>
                </a:ext>
              </a:extLst>
            </a:blip>
            <a:srcRect l="16707" r="16776" b="16711"/>
            <a:stretch>
              <a:fillRect/>
            </a:stretch>
          </p:blipFill>
          <p:spPr>
            <a:xfrm>
              <a:off x="8739563" y="1600200"/>
              <a:ext cx="1094800" cy="1370863"/>
            </a:xfrm>
            <a:prstGeom prst="rect">
              <a:avLst/>
            </a:prstGeom>
          </p:spPr>
        </p:pic>
      </p:grpSp>
      <p:sp>
        <p:nvSpPr>
          <p:cNvPr id="2" name="Title 1"/>
          <p:cNvSpPr>
            <a:spLocks noGrp="1"/>
          </p:cNvSpPr>
          <p:nvPr>
            <p:ph type="title" idx="4294967295"/>
          </p:nvPr>
        </p:nvSpPr>
        <p:spPr>
          <a:xfrm>
            <a:off x="701099" y="594391"/>
            <a:ext cx="10941050" cy="939800"/>
          </a:xfrm>
        </p:spPr>
        <p:txBody>
          <a:bodyPr/>
          <a:lstStyle/>
          <a:p>
            <a:r>
              <a:rPr lang="en-US"/>
              <a:t>SPP’s Independent Board of directors</a:t>
            </a:r>
          </a:p>
        </p:txBody>
      </p:sp>
      <p:sp>
        <p:nvSpPr>
          <p:cNvPr id="50" name="TextBox 49"/>
          <p:cNvSpPr txBox="1"/>
          <p:nvPr/>
        </p:nvSpPr>
        <p:spPr>
          <a:xfrm>
            <a:off x="4542155" y="4617692"/>
            <a:ext cx="1463040" cy="1371600"/>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A363B"/>
                </a:solidFill>
                <a:effectLst/>
                <a:uLnTx/>
                <a:uFillTx/>
                <a:latin typeface="Segoe UI"/>
                <a:cs typeface="Arial" pitchFamily="34" charset="0"/>
              </a:rPr>
              <a:t>Steve Wright</a:t>
            </a:r>
            <a:br>
              <a:rPr kumimoji="0" lang="en-US" sz="800" b="1" i="0" u="none" strike="noStrike" kern="1200" cap="none" spc="0" normalizeH="0" baseline="0" noProof="0">
                <a:ln>
                  <a:noFill/>
                </a:ln>
                <a:solidFill>
                  <a:srgbClr val="2A363B"/>
                </a:solidFill>
                <a:effectLst/>
                <a:uLnTx/>
                <a:uFillTx/>
                <a:latin typeface="Segoe UI"/>
                <a:cs typeface="Arial" pitchFamily="34" charset="0"/>
              </a:rPr>
            </a:br>
            <a:r>
              <a:rPr kumimoji="0" lang="en-US" sz="800" b="0" i="0" u="none" strike="noStrike" kern="1200" cap="none" spc="0" normalizeH="0" baseline="0" noProof="0">
                <a:ln>
                  <a:noFill/>
                </a:ln>
                <a:solidFill>
                  <a:srgbClr val="2A363B"/>
                </a:solidFill>
                <a:effectLst/>
                <a:uLnTx/>
                <a:uFillTx/>
                <a:latin typeface="Segoe UI"/>
                <a:cs typeface="Arial" pitchFamily="34" charset="0"/>
              </a:rPr>
              <a:t>Elected October 2022, term ends December 2025</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2A363B"/>
              </a:solidFill>
              <a:effectLst/>
              <a:uLnTx/>
              <a:uFillTx/>
              <a:latin typeface="Segoe UI"/>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Member, Strategic Planning Committee </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1" i="1" u="none" strike="noStrike" kern="1200" cap="none" spc="0" normalizeH="0" baseline="0" noProof="0">
              <a:ln>
                <a:noFill/>
              </a:ln>
              <a:solidFill>
                <a:prstClr val="white"/>
              </a:solidFill>
              <a:effectLst/>
              <a:uLnTx/>
              <a:uFillTx/>
              <a:latin typeface="Segoe UI"/>
              <a:cs typeface="Arial" pitchFamily="34" charset="0"/>
            </a:endParaRPr>
          </a:p>
        </p:txBody>
      </p:sp>
      <p:grpSp>
        <p:nvGrpSpPr>
          <p:cNvPr id="8" name="Group 7"/>
          <p:cNvGrpSpPr/>
          <p:nvPr/>
        </p:nvGrpSpPr>
        <p:grpSpPr>
          <a:xfrm>
            <a:off x="8931275" y="3062055"/>
            <a:ext cx="2559653" cy="1371600"/>
            <a:chOff x="8747850" y="3196449"/>
            <a:chExt cx="2559653" cy="1371600"/>
          </a:xfrm>
        </p:grpSpPr>
        <p:sp>
          <p:nvSpPr>
            <p:cNvPr id="33" name="TextBox 32"/>
            <p:cNvSpPr txBox="1"/>
            <p:nvPr/>
          </p:nvSpPr>
          <p:spPr>
            <a:xfrm>
              <a:off x="9844463" y="3196449"/>
              <a:ext cx="1463040" cy="1371600"/>
            </a:xfrm>
            <a:prstGeom prst="rect">
              <a:avLst/>
            </a:prstGeom>
            <a:solidFill>
              <a:schemeClr val="accent2">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A363B"/>
                  </a:solidFill>
                  <a:effectLst/>
                  <a:uLnTx/>
                  <a:uFillTx/>
                  <a:latin typeface="Segoe UI"/>
                  <a:cs typeface="Arial" pitchFamily="34" charset="0"/>
                </a:rPr>
                <a:t>Stuart Solomon</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2A363B"/>
                  </a:solidFill>
                  <a:effectLst/>
                  <a:uLnTx/>
                  <a:uFillTx/>
                  <a:latin typeface="Segoe UI"/>
                  <a:cs typeface="Arial" pitchFamily="34" charset="0"/>
                </a:rPr>
                <a:t>Elected January 2024, term ends December 2026</a:t>
              </a:r>
              <a:endParaRPr kumimoji="0" lang="en-US" sz="800" b="1" i="0" u="none" strike="noStrike" kern="1200" cap="none" spc="0" normalizeH="0" baseline="0" noProof="0">
                <a:ln>
                  <a:noFill/>
                </a:ln>
                <a:solidFill>
                  <a:srgbClr val="2A363B"/>
                </a:solidFill>
                <a:effectLst/>
                <a:uLnTx/>
                <a:uFillTx/>
                <a:latin typeface="Segoe UI"/>
                <a:cs typeface="Arial" pitchFamily="34" charset="0"/>
              </a:endParaRP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Chair, Finance Committee</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Member, Oversight Committee</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E7E6E6">
                    <a:lumMod val="10000"/>
                  </a:srgbClr>
                </a:solidFill>
                <a:effectLst/>
                <a:uLnTx/>
                <a:uFillTx/>
                <a:latin typeface="Segoe UI"/>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cs typeface="Arial" pitchFamily="34" charset="0"/>
              </a:endParaRPr>
            </a:p>
          </p:txBody>
        </p:sp>
        <p:pic>
          <p:nvPicPr>
            <p:cNvPr id="52" name="Picture 51"/>
            <p:cNvPicPr>
              <a:picLocks noChangeAspect="1"/>
            </p:cNvPicPr>
            <p:nvPr/>
          </p:nvPicPr>
          <p:blipFill>
            <a:blip r:embed="rId4">
              <a:extLst>
                <a:ext uri="{28A0092B-C50C-407E-A947-70E740481C1C}">
                  <a14:useLocalDpi xmlns:a14="http://schemas.microsoft.com/office/drawing/2010/main" val="0"/>
                </a:ext>
              </a:extLst>
            </a:blip>
            <a:srcRect l="5982" t="8333" r="5987" b="18137"/>
            <a:stretch>
              <a:fillRect/>
            </a:stretch>
          </p:blipFill>
          <p:spPr>
            <a:xfrm>
              <a:off x="8747850" y="3196449"/>
              <a:ext cx="1094740" cy="1371600"/>
            </a:xfrm>
            <a:prstGeom prst="rect">
              <a:avLst/>
            </a:prstGeom>
          </p:spPr>
        </p:pic>
      </p:grpSp>
      <p:grpSp>
        <p:nvGrpSpPr>
          <p:cNvPr id="10" name="Group 9">
            <a:extLst>
              <a:ext uri="{FF2B5EF4-FFF2-40B4-BE49-F238E27FC236}">
                <a16:creationId xmlns:a16="http://schemas.microsoft.com/office/drawing/2014/main" id="{FA9E04D3-FB4E-31AE-F315-5C8F94B14559}"/>
              </a:ext>
            </a:extLst>
          </p:cNvPr>
          <p:cNvGrpSpPr/>
          <p:nvPr/>
        </p:nvGrpSpPr>
        <p:grpSpPr>
          <a:xfrm>
            <a:off x="701674" y="4614744"/>
            <a:ext cx="2559051" cy="1374548"/>
            <a:chOff x="701674" y="4707052"/>
            <a:chExt cx="2559051" cy="1374548"/>
          </a:xfrm>
        </p:grpSpPr>
        <p:sp>
          <p:nvSpPr>
            <p:cNvPr id="45" name="TextBox 44"/>
            <p:cNvSpPr txBox="1"/>
            <p:nvPr/>
          </p:nvSpPr>
          <p:spPr>
            <a:xfrm>
              <a:off x="1797685" y="4710000"/>
              <a:ext cx="1463040" cy="1371600"/>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A363B"/>
                  </a:solidFill>
                  <a:effectLst/>
                  <a:uLnTx/>
                  <a:uFillTx/>
                  <a:latin typeface="Segoe UI"/>
                  <a:cs typeface="Arial" pitchFamily="34" charset="0"/>
                </a:rPr>
                <a:t>Ben Trowbridge</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2A363B"/>
                  </a:solidFill>
                  <a:effectLst/>
                  <a:uLnTx/>
                  <a:uFillTx/>
                  <a:latin typeface="Segoe UI"/>
                  <a:cs typeface="Arial" pitchFamily="34" charset="0"/>
                </a:rPr>
                <a:t>Elected January 2022, term ends December 2024</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Member, Strategic Planning Committee </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2A363B"/>
                </a:solidFill>
                <a:effectLst/>
                <a:uLnTx/>
                <a:uFillTx/>
                <a:latin typeface="Segoe UI"/>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Member, Oversight Committee</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1" i="1" u="none" strike="noStrike" kern="1200" cap="none" spc="0" normalizeH="0" baseline="0" noProof="0">
                <a:ln>
                  <a:noFill/>
                </a:ln>
                <a:solidFill>
                  <a:prstClr val="white"/>
                </a:solidFill>
                <a:effectLst/>
                <a:uLnTx/>
                <a:uFillTx/>
                <a:latin typeface="Segoe UI"/>
                <a:cs typeface="Arial" pitchFamily="34" charset="0"/>
              </a:endParaRPr>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rcRect l="16701" r="16709" b="16577"/>
            <a:stretch>
              <a:fillRect/>
            </a:stretch>
          </p:blipFill>
          <p:spPr>
            <a:xfrm>
              <a:off x="701674" y="4707052"/>
              <a:ext cx="1096011" cy="1373073"/>
            </a:xfrm>
            <a:prstGeom prst="rect">
              <a:avLst/>
            </a:prstGeom>
          </p:spPr>
        </p:pic>
      </p:grpSp>
      <p:pic>
        <p:nvPicPr>
          <p:cNvPr id="58" name="Picture 57"/>
          <p:cNvPicPr>
            <a:picLocks noChangeAspect="1"/>
          </p:cNvPicPr>
          <p:nvPr/>
        </p:nvPicPr>
        <p:blipFill>
          <a:blip r:embed="rId6">
            <a:extLst>
              <a:ext uri="{28A0092B-C50C-407E-A947-70E740481C1C}">
                <a14:useLocalDpi xmlns:a14="http://schemas.microsoft.com/office/drawing/2010/main" val="0"/>
              </a:ext>
            </a:extLst>
          </a:blip>
          <a:srcRect l="18531" t="3604" r="18421" b="17449"/>
          <a:stretch>
            <a:fillRect/>
          </a:stretch>
        </p:blipFill>
        <p:spPr>
          <a:xfrm>
            <a:off x="3444875" y="4616217"/>
            <a:ext cx="1095366" cy="1371600"/>
          </a:xfrm>
          <a:prstGeom prst="rect">
            <a:avLst/>
          </a:prstGeom>
        </p:spPr>
      </p:pic>
      <p:grpSp>
        <p:nvGrpSpPr>
          <p:cNvPr id="18" name="Group 17"/>
          <p:cNvGrpSpPr/>
          <p:nvPr/>
        </p:nvGrpSpPr>
        <p:grpSpPr>
          <a:xfrm>
            <a:off x="6186806" y="1507892"/>
            <a:ext cx="2560378" cy="1371600"/>
            <a:chOff x="6095375" y="1600200"/>
            <a:chExt cx="2560378" cy="1371600"/>
          </a:xfrm>
        </p:grpSpPr>
        <p:sp>
          <p:nvSpPr>
            <p:cNvPr id="22" name="TextBox 21"/>
            <p:cNvSpPr txBox="1"/>
            <p:nvPr/>
          </p:nvSpPr>
          <p:spPr>
            <a:xfrm>
              <a:off x="7192713" y="1600200"/>
              <a:ext cx="1463040" cy="1371600"/>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A363B"/>
                  </a:solidFill>
                  <a:effectLst/>
                  <a:uLnTx/>
                  <a:uFillTx/>
                  <a:latin typeface="Segoe UI"/>
                  <a:cs typeface="Arial" pitchFamily="34" charset="0"/>
                </a:rPr>
                <a:t>Barbara Sugg, </a:t>
              </a:r>
              <a:br>
                <a:rPr kumimoji="0" lang="en-US" sz="800" b="1" i="0" u="none" strike="noStrike" kern="1200" cap="none" spc="0" normalizeH="0" baseline="0" noProof="0">
                  <a:ln>
                    <a:noFill/>
                  </a:ln>
                  <a:solidFill>
                    <a:srgbClr val="2A363B"/>
                  </a:solidFill>
                  <a:effectLst/>
                  <a:uLnTx/>
                  <a:uFillTx/>
                  <a:latin typeface="Segoe UI"/>
                  <a:cs typeface="Arial" pitchFamily="34" charset="0"/>
                </a:rPr>
              </a:br>
              <a:r>
                <a:rPr kumimoji="0" lang="en-US" sz="800" b="1" i="0" u="none" strike="noStrike" kern="1200" cap="none" spc="0" normalizeH="0" baseline="0" noProof="0">
                  <a:ln>
                    <a:noFill/>
                  </a:ln>
                  <a:solidFill>
                    <a:srgbClr val="2A363B"/>
                  </a:solidFill>
                  <a:effectLst/>
                  <a:uLnTx/>
                  <a:uFillTx/>
                  <a:latin typeface="Segoe UI"/>
                  <a:cs typeface="Arial" pitchFamily="34" charset="0"/>
                </a:rPr>
                <a:t>President &amp; CEO</a:t>
              </a:r>
              <a:br>
                <a:rPr kumimoji="0" lang="en-US" sz="800" b="1" i="0" u="none" strike="noStrike" kern="1200" cap="none" spc="0" normalizeH="0" baseline="0" noProof="0">
                  <a:ln>
                    <a:noFill/>
                  </a:ln>
                  <a:solidFill>
                    <a:srgbClr val="2A363B"/>
                  </a:solidFill>
                  <a:effectLst/>
                  <a:uLnTx/>
                  <a:uFillTx/>
                  <a:latin typeface="Segoe UI"/>
                  <a:cs typeface="Arial" pitchFamily="34" charset="0"/>
                </a:rPr>
              </a:br>
              <a:r>
                <a:rPr kumimoji="0" lang="en-US" sz="800" b="0" i="0" u="none" strike="noStrike" kern="1200" cap="none" spc="0" normalizeH="0" baseline="0" noProof="0">
                  <a:ln>
                    <a:noFill/>
                  </a:ln>
                  <a:solidFill>
                    <a:srgbClr val="2A363B"/>
                  </a:solidFill>
                  <a:effectLst/>
                  <a:uLnTx/>
                  <a:uFillTx/>
                  <a:latin typeface="Segoe UI"/>
                  <a:cs typeface="Arial" pitchFamily="34" charset="0"/>
                </a:rPr>
                <a:t>Elected January 2020</a:t>
              </a:r>
              <a:endParaRPr kumimoji="0" lang="en-US" sz="800" b="1" i="0" u="none" strike="noStrike" kern="1200" cap="none" spc="0" normalizeH="0" baseline="0" noProof="0">
                <a:ln>
                  <a:noFill/>
                </a:ln>
                <a:solidFill>
                  <a:srgbClr val="2A363B"/>
                </a:solidFill>
                <a:effectLst/>
                <a:uLnTx/>
                <a:uFillTx/>
                <a:latin typeface="Segoe UI"/>
                <a:cs typeface="Arial" pitchFamily="34" charset="0"/>
              </a:endParaRP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Chair, Corporate Governance Committee</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Member, Strategic Planning Committee</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1" i="1" u="none" strike="noStrike" kern="1200" cap="none" spc="0" normalizeH="0" baseline="0" noProof="0">
                <a:ln>
                  <a:noFill/>
                </a:ln>
                <a:solidFill>
                  <a:prstClr val="white"/>
                </a:solidFill>
                <a:effectLst/>
                <a:uLnTx/>
                <a:uFillTx/>
                <a:latin typeface="Segoe UI"/>
                <a:cs typeface="Arial" pitchFamily="34" charset="0"/>
              </a:endParaRPr>
            </a:p>
          </p:txBody>
        </p:sp>
        <p:pic>
          <p:nvPicPr>
            <p:cNvPr id="59" name="Picture 58"/>
            <p:cNvPicPr>
              <a:picLocks noChangeAspect="1"/>
            </p:cNvPicPr>
            <p:nvPr/>
          </p:nvPicPr>
          <p:blipFill>
            <a:blip r:embed="rId7">
              <a:extLst>
                <a:ext uri="{28A0092B-C50C-407E-A947-70E740481C1C}">
                  <a14:useLocalDpi xmlns:a14="http://schemas.microsoft.com/office/drawing/2010/main" val="0"/>
                </a:ext>
              </a:extLst>
            </a:blip>
            <a:srcRect l="16631" r="16703" b="16711"/>
            <a:stretch>
              <a:fillRect/>
            </a:stretch>
          </p:blipFill>
          <p:spPr>
            <a:xfrm>
              <a:off x="6095375" y="1600200"/>
              <a:ext cx="1097279" cy="1370863"/>
            </a:xfrm>
            <a:prstGeom prst="rect">
              <a:avLst/>
            </a:prstGeom>
          </p:spPr>
        </p:pic>
      </p:grpSp>
      <p:grpSp>
        <p:nvGrpSpPr>
          <p:cNvPr id="6" name="Group 5"/>
          <p:cNvGrpSpPr/>
          <p:nvPr/>
        </p:nvGrpSpPr>
        <p:grpSpPr>
          <a:xfrm>
            <a:off x="6188074" y="3062055"/>
            <a:ext cx="2559051" cy="1371600"/>
            <a:chOff x="6097267" y="3197524"/>
            <a:chExt cx="2559051" cy="1371600"/>
          </a:xfrm>
        </p:grpSpPr>
        <p:sp>
          <p:nvSpPr>
            <p:cNvPr id="48" name="TextBox 47"/>
            <p:cNvSpPr txBox="1"/>
            <p:nvPr/>
          </p:nvSpPr>
          <p:spPr>
            <a:xfrm>
              <a:off x="7193278" y="3197524"/>
              <a:ext cx="1463040" cy="1371600"/>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A363B"/>
                  </a:solidFill>
                  <a:effectLst/>
                  <a:uLnTx/>
                  <a:uFillTx/>
                  <a:latin typeface="Segoe UI"/>
                  <a:cs typeface="Arial" pitchFamily="34" charset="0"/>
                </a:rPr>
                <a:t>Ray Hepper</a:t>
              </a:r>
              <a:br>
                <a:rPr kumimoji="0" lang="en-US" sz="800" b="1" i="0" u="none" strike="noStrike" kern="1200" cap="none" spc="0" normalizeH="0" baseline="0" noProof="0">
                  <a:ln>
                    <a:noFill/>
                  </a:ln>
                  <a:solidFill>
                    <a:srgbClr val="2A363B"/>
                  </a:solidFill>
                  <a:effectLst/>
                  <a:uLnTx/>
                  <a:uFillTx/>
                  <a:latin typeface="Segoe UI"/>
                  <a:cs typeface="Arial" pitchFamily="34" charset="0"/>
                </a:rPr>
              </a:br>
              <a:r>
                <a:rPr kumimoji="0" lang="en-US" sz="800" b="0" i="0" u="none" strike="noStrike" kern="1200" cap="none" spc="0" normalizeH="0" baseline="0" noProof="0">
                  <a:ln>
                    <a:noFill/>
                  </a:ln>
                  <a:solidFill>
                    <a:srgbClr val="2A363B"/>
                  </a:solidFill>
                  <a:effectLst/>
                  <a:uLnTx/>
                  <a:uFillTx/>
                  <a:latin typeface="Segoe UI"/>
                  <a:cs typeface="Arial" pitchFamily="34" charset="0"/>
                </a:rPr>
                <a:t>Elected January 2023, term ends December 2025</a:t>
              </a:r>
              <a:endParaRPr kumimoji="0" lang="en-US" sz="800" b="1" i="0" u="none" strike="noStrike" kern="1200" cap="none" spc="0" normalizeH="0" baseline="0" noProof="0">
                <a:ln>
                  <a:noFill/>
                </a:ln>
                <a:solidFill>
                  <a:srgbClr val="2A363B"/>
                </a:solidFill>
                <a:effectLst/>
                <a:uLnTx/>
                <a:uFillTx/>
                <a:latin typeface="Segoe UI"/>
                <a:cs typeface="Arial" pitchFamily="34" charset="0"/>
              </a:endParaRP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Chair, Oversight Committee</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Member, Human Resources Committee</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Ex Officio, Corporate Governance Committee</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rcRect l="5595" r="27816" b="16757"/>
            <a:stretch>
              <a:fillRect/>
            </a:stretch>
          </p:blipFill>
          <p:spPr>
            <a:xfrm>
              <a:off x="6097267" y="3197524"/>
              <a:ext cx="1096011" cy="1370126"/>
            </a:xfrm>
            <a:prstGeom prst="rect">
              <a:avLst/>
            </a:prstGeom>
          </p:spPr>
        </p:pic>
      </p:grpSp>
      <p:grpSp>
        <p:nvGrpSpPr>
          <p:cNvPr id="38" name="Group 37"/>
          <p:cNvGrpSpPr/>
          <p:nvPr/>
        </p:nvGrpSpPr>
        <p:grpSpPr>
          <a:xfrm>
            <a:off x="700405" y="3062055"/>
            <a:ext cx="2562718" cy="1371600"/>
            <a:chOff x="3337242" y="1600200"/>
            <a:chExt cx="2562718" cy="1371600"/>
          </a:xfrm>
        </p:grpSpPr>
        <p:sp>
          <p:nvSpPr>
            <p:cNvPr id="43" name="TextBox 42"/>
            <p:cNvSpPr txBox="1"/>
            <p:nvPr/>
          </p:nvSpPr>
          <p:spPr>
            <a:xfrm>
              <a:off x="4434841" y="1600200"/>
              <a:ext cx="1465119" cy="1371600"/>
            </a:xfrm>
            <a:prstGeom prst="rect">
              <a:avLst/>
            </a:prstGeom>
            <a:solidFill>
              <a:srgbClr val="CEEDF6"/>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Segoe UI"/>
                  <a:cs typeface="Arial" pitchFamily="34" charset="0"/>
                </a:rPr>
                <a:t>Susan Certoma</a:t>
              </a:r>
              <a:br>
                <a:rPr kumimoji="0" lang="en-US" sz="800" b="1" i="0" u="none" strike="noStrike" kern="1200" cap="none" spc="0" normalizeH="0" baseline="0" noProof="0">
                  <a:ln>
                    <a:noFill/>
                  </a:ln>
                  <a:solidFill>
                    <a:srgbClr val="E7E6E6">
                      <a:lumMod val="10000"/>
                    </a:srgbClr>
                  </a:solidFill>
                  <a:effectLst/>
                  <a:uLnTx/>
                  <a:uFillTx/>
                  <a:latin typeface="Segoe UI"/>
                  <a:cs typeface="Arial" pitchFamily="34" charset="0"/>
                </a:rPr>
              </a:br>
              <a:r>
                <a:rPr kumimoji="0" lang="en-US" sz="800" b="0" i="0" u="none" strike="noStrike" kern="1200" cap="none" spc="0" normalizeH="0" baseline="0" noProof="0">
                  <a:ln>
                    <a:noFill/>
                  </a:ln>
                  <a:solidFill>
                    <a:srgbClr val="E7E6E6">
                      <a:lumMod val="10000"/>
                    </a:srgbClr>
                  </a:solidFill>
                  <a:effectLst/>
                  <a:uLnTx/>
                  <a:uFillTx/>
                  <a:latin typeface="Segoe UI"/>
                  <a:cs typeface="Arial" pitchFamily="34" charset="0"/>
                </a:rPr>
                <a:t>Elected January 2019, term ends December 2024</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E7E6E6">
                      <a:lumMod val="10000"/>
                    </a:srgbClr>
                  </a:solidFill>
                  <a:effectLst/>
                  <a:uLnTx/>
                  <a:uFillTx/>
                  <a:latin typeface="Segoe UI"/>
                  <a:cs typeface="Arial" pitchFamily="34" charset="0"/>
                </a:rPr>
                <a:t>Member, Finance Committee</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E7E6E6">
                      <a:lumMod val="10000"/>
                    </a:srgbClr>
                  </a:solidFill>
                  <a:effectLst/>
                  <a:uLnTx/>
                  <a:uFillTx/>
                  <a:latin typeface="Segoe UI"/>
                  <a:cs typeface="Arial" pitchFamily="34" charset="0"/>
                </a:rPr>
                <a:t>Member, Human Resources Committee</a:t>
              </a:r>
            </a:p>
            <a:p>
              <a:pPr marL="0" marR="0" lvl="0" indent="0" algn="l" defTabSz="914400" rtl="0" eaLnBrk="1" fontAlgn="auto" latinLnBrk="0" hangingPunct="1">
                <a:lnSpc>
                  <a:spcPct val="100000"/>
                </a:lnSpc>
                <a:spcBef>
                  <a:spcPts val="600"/>
                </a:spcBef>
                <a:spcAft>
                  <a:spcPct val="0"/>
                </a:spcAft>
                <a:buClrTx/>
                <a:buSzTx/>
                <a:buFontTx/>
                <a:buNone/>
                <a:tabLst/>
                <a:defRPr/>
              </a:pPr>
              <a:endParaRPr kumimoji="0" lang="en-US" sz="800" b="1" i="1" u="none" strike="noStrike" kern="1200" cap="none" spc="0" normalizeH="0" baseline="0" noProof="0">
                <a:ln>
                  <a:noFill/>
                </a:ln>
                <a:solidFill>
                  <a:srgbClr val="E7E6E6">
                    <a:lumMod val="10000"/>
                  </a:srgbClr>
                </a:solidFill>
                <a:effectLst/>
                <a:uLnTx/>
                <a:uFillTx/>
                <a:latin typeface="Segoe UI"/>
                <a:cs typeface="Arial" pitchFamily="34" charset="0"/>
              </a:endParaRP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l="34708" t="11333" r="29021" b="20558"/>
            <a:stretch>
              <a:fillRect/>
            </a:stretch>
          </p:blipFill>
          <p:spPr>
            <a:xfrm>
              <a:off x="3337242" y="1600200"/>
              <a:ext cx="1097280" cy="1370126"/>
            </a:xfrm>
            <a:prstGeom prst="rect">
              <a:avLst/>
            </a:prstGeom>
          </p:spPr>
        </p:pic>
      </p:grpSp>
      <p:grpSp>
        <p:nvGrpSpPr>
          <p:cNvPr id="5" name="Group 4">
            <a:extLst>
              <a:ext uri="{FF2B5EF4-FFF2-40B4-BE49-F238E27FC236}">
                <a16:creationId xmlns:a16="http://schemas.microsoft.com/office/drawing/2014/main" id="{4F218E80-EAEC-A0C6-3BD3-733CF5B87F5E}"/>
              </a:ext>
            </a:extLst>
          </p:cNvPr>
          <p:cNvGrpSpPr/>
          <p:nvPr/>
        </p:nvGrpSpPr>
        <p:grpSpPr>
          <a:xfrm>
            <a:off x="3442961" y="1507892"/>
            <a:ext cx="2562234" cy="1371600"/>
            <a:chOff x="3442961" y="1600200"/>
            <a:chExt cx="2562234" cy="1371600"/>
          </a:xfrm>
        </p:grpSpPr>
        <p:sp>
          <p:nvSpPr>
            <p:cNvPr id="30" name="TextBox 29"/>
            <p:cNvSpPr txBox="1"/>
            <p:nvPr/>
          </p:nvSpPr>
          <p:spPr>
            <a:xfrm>
              <a:off x="4542155" y="1600200"/>
              <a:ext cx="1463040" cy="1371600"/>
            </a:xfrm>
            <a:prstGeom prst="rect">
              <a:avLst/>
            </a:prstGeom>
            <a:solidFill>
              <a:schemeClr val="accent2"/>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Segoe UI"/>
                  <a:cs typeface="Arial" pitchFamily="34" charset="0"/>
                </a:rPr>
                <a:t>Elizabeth Moore, Vice Chair</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a:cs typeface="Arial" pitchFamily="34" charset="0"/>
                </a:rPr>
                <a:t>Elected October 2020, term ends December 2023</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Segoe UI"/>
                  <a:cs typeface="Arial" pitchFamily="34" charset="0"/>
                </a:rPr>
                <a:t>Member, Finance Committee</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Segoe UI"/>
                  <a:cs typeface="Arial" pitchFamily="34" charset="0"/>
                </a:rPr>
                <a:t>Member, Oversight Committee</a:t>
              </a:r>
            </a:p>
          </p:txBody>
        </p:sp>
        <p:pic>
          <p:nvPicPr>
            <p:cNvPr id="47" name="Picture 46"/>
            <p:cNvPicPr/>
            <p:nvPr/>
          </p:nvPicPr>
          <p:blipFill>
            <a:blip r:embed="rId10">
              <a:extLst>
                <a:ext uri="{28A0092B-C50C-407E-A947-70E740481C1C}">
                  <a14:useLocalDpi xmlns:a14="http://schemas.microsoft.com/office/drawing/2010/main" val="0"/>
                </a:ext>
              </a:extLst>
            </a:blip>
            <a:srcRect l="15797" r="17537" b="16667"/>
            <a:stretch>
              <a:fillRect/>
            </a:stretch>
          </p:blipFill>
          <p:spPr>
            <a:xfrm>
              <a:off x="3442961" y="1600200"/>
              <a:ext cx="1097280" cy="1371600"/>
            </a:xfrm>
            <a:prstGeom prst="rect">
              <a:avLst/>
            </a:prstGeom>
          </p:spPr>
        </p:pic>
      </p:grpSp>
      <p:grpSp>
        <p:nvGrpSpPr>
          <p:cNvPr id="3" name="Group 2"/>
          <p:cNvGrpSpPr/>
          <p:nvPr/>
        </p:nvGrpSpPr>
        <p:grpSpPr>
          <a:xfrm>
            <a:off x="3442962" y="3062054"/>
            <a:ext cx="2562233" cy="1371601"/>
            <a:chOff x="8763522" y="1559915"/>
            <a:chExt cx="2562233" cy="1371601"/>
          </a:xfrm>
        </p:grpSpPr>
        <p:sp>
          <p:nvSpPr>
            <p:cNvPr id="39" name="TextBox 38"/>
            <p:cNvSpPr txBox="1"/>
            <p:nvPr/>
          </p:nvSpPr>
          <p:spPr>
            <a:xfrm>
              <a:off x="9862715" y="1559917"/>
              <a:ext cx="1463040" cy="1371599"/>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A363B"/>
                  </a:solidFill>
                  <a:effectLst/>
                  <a:uLnTx/>
                  <a:uFillTx/>
                  <a:latin typeface="Segoe UI"/>
                  <a:cs typeface="Arial" pitchFamily="34" charset="0"/>
                </a:rPr>
                <a:t>Irene Dimitry</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2A363B"/>
                  </a:solidFill>
                  <a:effectLst/>
                  <a:uLnTx/>
                  <a:uFillTx/>
                  <a:latin typeface="Segoe UI"/>
                  <a:cs typeface="Arial" pitchFamily="34" charset="0"/>
                </a:rPr>
                <a:t>Elected January 2024, term ends December 2026</a:t>
              </a:r>
              <a:endParaRPr kumimoji="0" lang="en-US" sz="800" b="1" i="0" u="none" strike="noStrike" kern="1200" cap="none" spc="0" normalizeH="0" baseline="0" noProof="0">
                <a:ln>
                  <a:noFill/>
                </a:ln>
                <a:solidFill>
                  <a:srgbClr val="2A363B"/>
                </a:solidFill>
                <a:effectLst/>
                <a:uLnTx/>
                <a:uFillTx/>
                <a:latin typeface="Segoe UI"/>
                <a:cs typeface="Arial" pitchFamily="34" charset="0"/>
              </a:endParaRP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Member, Oversight Committee</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en-US" sz="800" b="0" i="1" u="none" strike="noStrike" kern="1200" cap="none" spc="0" normalizeH="0" baseline="0" noProof="0">
                  <a:ln>
                    <a:noFill/>
                  </a:ln>
                  <a:solidFill>
                    <a:srgbClr val="2A363B"/>
                  </a:solidFill>
                  <a:effectLst/>
                  <a:uLnTx/>
                  <a:uFillTx/>
                  <a:latin typeface="Segoe UI"/>
                  <a:cs typeface="Arial" pitchFamily="34" charset="0"/>
                </a:rPr>
                <a:t>Ex Officio, Strategic Planning Committee</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cs typeface="Arial" pitchFamily="34" charset="0"/>
              </a:endParaRPr>
            </a:p>
          </p:txBody>
        </p:sp>
        <p:pic>
          <p:nvPicPr>
            <p:cNvPr id="62" name="Picture 61"/>
            <p:cNvPicPr>
              <a:picLocks noChangeAspect="1"/>
            </p:cNvPicPr>
            <p:nvPr/>
          </p:nvPicPr>
          <p:blipFill>
            <a:blip r:embed="rId11">
              <a:extLst>
                <a:ext uri="{28A0092B-C50C-407E-A947-70E740481C1C}">
                  <a14:useLocalDpi xmlns:a14="http://schemas.microsoft.com/office/drawing/2010/main" val="0"/>
                </a:ext>
              </a:extLst>
            </a:blip>
            <a:srcRect l="17862" t="33678" r="16920" b="11957"/>
            <a:stretch>
              <a:fillRect/>
            </a:stretch>
          </p:blipFill>
          <p:spPr>
            <a:xfrm>
              <a:off x="8763522" y="1559915"/>
              <a:ext cx="1097280" cy="1371601"/>
            </a:xfrm>
            <a:prstGeom prst="rect">
              <a:avLst/>
            </a:prstGeom>
          </p:spPr>
        </p:pic>
      </p:grpSp>
      <p:grpSp>
        <p:nvGrpSpPr>
          <p:cNvPr id="9" name="Group 8"/>
          <p:cNvGrpSpPr/>
          <p:nvPr/>
        </p:nvGrpSpPr>
        <p:grpSpPr>
          <a:xfrm>
            <a:off x="700405" y="1507892"/>
            <a:ext cx="2560320" cy="1371600"/>
            <a:chOff x="3337242" y="3195372"/>
            <a:chExt cx="2560320" cy="1371600"/>
          </a:xfrm>
        </p:grpSpPr>
        <p:sp>
          <p:nvSpPr>
            <p:cNvPr id="42" name="TextBox 41"/>
            <p:cNvSpPr txBox="1"/>
            <p:nvPr/>
          </p:nvSpPr>
          <p:spPr>
            <a:xfrm>
              <a:off x="4434522" y="3195372"/>
              <a:ext cx="1463040" cy="1371600"/>
            </a:xfrm>
            <a:prstGeom prst="rect">
              <a:avLst/>
            </a:prstGeom>
            <a:solidFill>
              <a:srgbClr val="2399BB"/>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Segoe UI"/>
                  <a:cs typeface="Arial" pitchFamily="34" charset="0"/>
                </a:rPr>
                <a:t>John Cupparo, Chair</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a:cs typeface="Arial" pitchFamily="34" charset="0"/>
                </a:rPr>
                <a:t>Elected January 2022, term ends December 2024</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Segoe UI"/>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Segoe UI"/>
                  <a:cs typeface="Arial" pitchFamily="34" charset="0"/>
                </a:rPr>
                <a:t>Chair, Strategic Planning Committee</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prstClr val="white"/>
                </a:solidFill>
                <a:effectLst/>
                <a:uLnTx/>
                <a:uFillTx/>
                <a:latin typeface="Segoe UI"/>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Segoe UI"/>
                  <a:cs typeface="Arial" pitchFamily="34" charset="0"/>
                </a:rPr>
                <a:t>Vice Chair, Corporate Governance Committee</a:t>
              </a:r>
            </a:p>
          </p:txBody>
        </p:sp>
        <p:pic>
          <p:nvPicPr>
            <p:cNvPr id="64" name="Picture 63"/>
            <p:cNvPicPr>
              <a:picLocks noChangeAspect="1"/>
            </p:cNvPicPr>
            <p:nvPr/>
          </p:nvPicPr>
          <p:blipFill>
            <a:blip r:embed="rId12">
              <a:extLst>
                <a:ext uri="{28A0092B-C50C-407E-A947-70E740481C1C}">
                  <a14:useLocalDpi xmlns:a14="http://schemas.microsoft.com/office/drawing/2010/main" val="0"/>
                </a:ext>
              </a:extLst>
            </a:blip>
            <a:srcRect l="16589" r="16744" b="16757"/>
            <a:stretch>
              <a:fillRect/>
            </a:stretch>
          </p:blipFill>
          <p:spPr>
            <a:xfrm>
              <a:off x="3337242" y="3196109"/>
              <a:ext cx="1097280" cy="1370126"/>
            </a:xfrm>
            <a:prstGeom prst="rect">
              <a:avLst/>
            </a:prstGeom>
          </p:spPr>
        </p:pic>
      </p:grpSp>
    </p:spTree>
    <p:custDataLst>
      <p:tags r:id="rId1"/>
    </p:custDataLst>
    <p:extLst>
      <p:ext uri="{BB962C8B-B14F-4D97-AF65-F5344CB8AC3E}">
        <p14:creationId xmlns:p14="http://schemas.microsoft.com/office/powerpoint/2010/main" val="6313913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624" y="9540856"/>
            <a:ext cx="881839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400" b="0" i="1" u="none" strike="noStrike" kern="1200" cap="none" spc="0" normalizeH="0" baseline="0" noProof="0">
                <a:ln>
                  <a:noFill/>
                </a:ln>
                <a:solidFill>
                  <a:srgbClr val="2A363B"/>
                </a:solidFill>
                <a:effectLst/>
                <a:uLnTx/>
                <a:uFillTx/>
                <a:latin typeface="Segoe UI"/>
                <a:cs typeface="Arial" pitchFamily="34" charset="0"/>
              </a:rPr>
              <a:t>* Elected commissioner</a:t>
            </a:r>
          </a:p>
        </p:txBody>
      </p:sp>
      <p:grpSp>
        <p:nvGrpSpPr>
          <p:cNvPr id="5" name="Group 4"/>
          <p:cNvGrpSpPr/>
          <p:nvPr/>
        </p:nvGrpSpPr>
        <p:grpSpPr>
          <a:xfrm>
            <a:off x="8931708" y="1600200"/>
            <a:ext cx="2470150" cy="1371600"/>
            <a:chOff x="1120211" y="1594444"/>
            <a:chExt cx="2470150" cy="1371600"/>
          </a:xfrm>
        </p:grpSpPr>
        <p:sp>
          <p:nvSpPr>
            <p:cNvPr id="14" name="TextBox 13"/>
            <p:cNvSpPr txBox="1"/>
            <p:nvPr/>
          </p:nvSpPr>
          <p:spPr>
            <a:xfrm>
              <a:off x="2138937" y="1595465"/>
              <a:ext cx="1451424" cy="1370579"/>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srgbClr val="2A363B"/>
                  </a:solidFill>
                  <a:effectLst/>
                  <a:uLnTx/>
                  <a:uFillTx/>
                  <a:latin typeface="Segoe UI"/>
                  <a:cs typeface="Arial"/>
                </a:rPr>
                <a:t>Randel Christmann</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2A363B"/>
                  </a:solidFill>
                  <a:effectLst/>
                  <a:uLnTx/>
                  <a:uFillTx/>
                  <a:latin typeface="Segoe UI"/>
                  <a:cs typeface="Arial"/>
                </a:rPr>
                <a:t>North Dakota Public </a:t>
              </a:r>
              <a:br>
                <a:rPr kumimoji="0" lang="en-US" sz="800" b="0" i="0" u="none" strike="noStrike" kern="1200" cap="none" spc="0" normalizeH="0" baseline="0" noProof="0">
                  <a:ln>
                    <a:noFill/>
                  </a:ln>
                  <a:solidFill>
                    <a:srgbClr val="2A363B"/>
                  </a:solidFill>
                  <a:effectLst/>
                  <a:uLnTx/>
                  <a:uFillTx/>
                  <a:latin typeface="Segoe UI"/>
                  <a:cs typeface="Arial"/>
                </a:rPr>
              </a:br>
              <a:r>
                <a:rPr kumimoji="0" lang="en-US" sz="800" b="0" i="0" u="none" strike="noStrike" kern="1200" cap="none" spc="0" normalizeH="0" baseline="0" noProof="0">
                  <a:ln>
                    <a:noFill/>
                  </a:ln>
                  <a:solidFill>
                    <a:srgbClr val="2A363B"/>
                  </a:solidFill>
                  <a:effectLst/>
                  <a:uLnTx/>
                  <a:uFillTx/>
                  <a:latin typeface="Segoe UI"/>
                  <a:cs typeface="Arial"/>
                </a:rPr>
                <a:t>Service Commission</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white"/>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white"/>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white"/>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white"/>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white"/>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white"/>
                </a:solidFill>
                <a:effectLst/>
                <a:uLnTx/>
                <a:uFillTx/>
                <a:latin typeface="Segoe UI"/>
                <a:cs typeface="Arial"/>
              </a:endParaRPr>
            </a:p>
          </p:txBody>
        </p:sp>
        <p:pic>
          <p:nvPicPr>
            <p:cNvPr id="53" name="Picture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0211" y="1594444"/>
              <a:ext cx="1022768" cy="1371600"/>
            </a:xfrm>
            <a:prstGeom prst="rect">
              <a:avLst/>
            </a:prstGeom>
          </p:spPr>
        </p:pic>
      </p:grpSp>
      <p:grpSp>
        <p:nvGrpSpPr>
          <p:cNvPr id="4" name="Group 3"/>
          <p:cNvGrpSpPr/>
          <p:nvPr/>
        </p:nvGrpSpPr>
        <p:grpSpPr>
          <a:xfrm>
            <a:off x="8931708" y="3153385"/>
            <a:ext cx="2470150" cy="1372578"/>
            <a:chOff x="3760904" y="1599220"/>
            <a:chExt cx="2470150" cy="1372578"/>
          </a:xfrm>
        </p:grpSpPr>
        <p:sp>
          <p:nvSpPr>
            <p:cNvPr id="30" name="TextBox 29"/>
            <p:cNvSpPr txBox="1"/>
            <p:nvPr/>
          </p:nvSpPr>
          <p:spPr>
            <a:xfrm>
              <a:off x="4771095" y="1600198"/>
              <a:ext cx="1459959" cy="1371600"/>
            </a:xfrm>
            <a:prstGeom prst="rect">
              <a:avLst/>
            </a:prstGeom>
            <a:solidFill>
              <a:srgbClr val="CEEDF6"/>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schemeClr val="bg2">
                      <a:lumMod val="10000"/>
                    </a:schemeClr>
                  </a:solidFill>
                  <a:effectLst/>
                  <a:uLnTx/>
                  <a:uFillTx/>
                  <a:latin typeface="Segoe UI"/>
                  <a:cs typeface="Arial"/>
                </a:rPr>
                <a:t>Andrew French</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bg2">
                      <a:lumMod val="10000"/>
                    </a:schemeClr>
                  </a:solidFill>
                  <a:effectLst/>
                  <a:uLnTx/>
                  <a:uFillTx/>
                  <a:latin typeface="Segoe UI"/>
                  <a:cs typeface="Arial"/>
                </a:rPr>
                <a:t>Kansas Corporation Commission</a:t>
              </a:r>
              <a:endParaRPr kumimoji="0" lang="en-US" sz="400" b="0" i="0" u="none" strike="noStrike" kern="1200" cap="none" spc="0" normalizeH="0" baseline="0" noProof="0">
                <a:ln>
                  <a:noFill/>
                </a:ln>
                <a:solidFill>
                  <a:schemeClr val="bg2">
                    <a:lumMod val="10000"/>
                  </a:schemeClr>
                </a:solidFill>
                <a:effectLst/>
                <a:uLnTx/>
                <a:uFillTx/>
                <a:latin typeface="Segoe UI"/>
                <a:cs typeface="Arial"/>
              </a:endParaRP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rcRect t="-2" b="9910"/>
            <a:stretch>
              <a:fillRect/>
            </a:stretch>
          </p:blipFill>
          <p:spPr>
            <a:xfrm>
              <a:off x="3760904" y="1599220"/>
              <a:ext cx="1014984" cy="1371600"/>
            </a:xfrm>
            <a:prstGeom prst="rect">
              <a:avLst/>
            </a:prstGeom>
          </p:spPr>
        </p:pic>
      </p:grpSp>
      <p:grpSp>
        <p:nvGrpSpPr>
          <p:cNvPr id="9" name="Group 8"/>
          <p:cNvGrpSpPr/>
          <p:nvPr/>
        </p:nvGrpSpPr>
        <p:grpSpPr>
          <a:xfrm>
            <a:off x="3451442" y="3154363"/>
            <a:ext cx="2547820" cy="1371603"/>
            <a:chOff x="9131505" y="3191453"/>
            <a:chExt cx="2547820" cy="1367492"/>
          </a:xfrm>
        </p:grpSpPr>
        <p:sp>
          <p:nvSpPr>
            <p:cNvPr id="49" name="TextBox 48"/>
            <p:cNvSpPr txBox="1"/>
            <p:nvPr/>
          </p:nvSpPr>
          <p:spPr>
            <a:xfrm>
              <a:off x="10124845" y="3191453"/>
              <a:ext cx="1554480" cy="1367490"/>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prstClr val="black"/>
                  </a:solidFill>
                  <a:effectLst/>
                  <a:uLnTx/>
                  <a:uFillTx/>
                  <a:latin typeface="Segoe UI"/>
                  <a:cs typeface="Arial"/>
                </a:rPr>
                <a:t>Kristie Fiegen</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prstClr val="black"/>
                  </a:solidFill>
                  <a:effectLst/>
                  <a:uLnTx/>
                  <a:uFillTx/>
                  <a:latin typeface="Segoe UI"/>
                  <a:cs typeface="Arial"/>
                </a:rPr>
                <a:t>South Dakota Public Utilities  Commission</a:t>
              </a:r>
              <a:endParaRPr kumimoji="0" lang="en-US" sz="400" b="0" i="0" u="none" strike="noStrike" kern="1200" cap="none" spc="0" normalizeH="0" baseline="0" noProof="0">
                <a:ln>
                  <a:noFill/>
                </a:ln>
                <a:solidFill>
                  <a:srgbClr val="2A363B"/>
                </a:solidFill>
                <a:effectLst/>
                <a:uLnTx/>
                <a:uFillTx/>
                <a:latin typeface="Segoe UI"/>
                <a:cs typeface="Arial"/>
              </a:endParaRPr>
            </a:p>
          </p:txBody>
        </p:sp>
        <p:pic>
          <p:nvPicPr>
            <p:cNvPr id="56" name="Picture 55"/>
            <p:cNvPicPr/>
            <p:nvPr/>
          </p:nvPicPr>
          <p:blipFill>
            <a:blip r:embed="rId5">
              <a:extLst>
                <a:ext uri="{28A0092B-C50C-407E-A947-70E740481C1C}">
                  <a14:useLocalDpi xmlns:a14="http://schemas.microsoft.com/office/drawing/2010/main" val="0"/>
                </a:ext>
              </a:extLst>
            </a:blip>
            <a:srcRect l="17039" t="4737" r="22167" b="10568"/>
            <a:stretch>
              <a:fillRect/>
            </a:stretch>
          </p:blipFill>
          <p:spPr>
            <a:xfrm>
              <a:off x="9131505" y="3191456"/>
              <a:ext cx="993340" cy="1367489"/>
            </a:xfrm>
            <a:prstGeom prst="rect">
              <a:avLst/>
            </a:prstGeom>
          </p:spPr>
        </p:pic>
      </p:grpSp>
      <p:grpSp>
        <p:nvGrpSpPr>
          <p:cNvPr id="16" name="Group 15"/>
          <p:cNvGrpSpPr/>
          <p:nvPr/>
        </p:nvGrpSpPr>
        <p:grpSpPr>
          <a:xfrm>
            <a:off x="6188075" y="3154363"/>
            <a:ext cx="2559050" cy="1371600"/>
            <a:chOff x="1096747" y="4800985"/>
            <a:chExt cx="2495812" cy="1371600"/>
          </a:xfrm>
        </p:grpSpPr>
        <p:sp>
          <p:nvSpPr>
            <p:cNvPr id="33" name="TextBox 32"/>
            <p:cNvSpPr txBox="1"/>
            <p:nvPr/>
          </p:nvSpPr>
          <p:spPr>
            <a:xfrm>
              <a:off x="2111443" y="4800985"/>
              <a:ext cx="1481116" cy="1371600"/>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prstClr val="black"/>
                  </a:solidFill>
                  <a:effectLst/>
                  <a:uLnTx/>
                  <a:uFillTx/>
                  <a:latin typeface="Segoe UI"/>
                  <a:cs typeface="Arial"/>
                </a:rPr>
                <a:t>Mike Francis</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prstClr val="black"/>
                  </a:solidFill>
                  <a:effectLst/>
                  <a:uLnTx/>
                  <a:uFillTx/>
                  <a:latin typeface="Segoe UI"/>
                  <a:cs typeface="Arial"/>
                </a:rPr>
                <a:t>Louisiana Public Service Commission</a:t>
              </a:r>
              <a:endParaRPr kumimoji="0" lang="en-US" sz="800" b="0" i="0" u="none" strike="noStrike" kern="1200" cap="none" spc="0" normalizeH="0" baseline="0" noProof="0">
                <a:ln>
                  <a:noFill/>
                </a:ln>
                <a:solidFill>
                  <a:srgbClr val="2A363B"/>
                </a:solidFill>
                <a:effectLst/>
                <a:uLnTx/>
                <a:uFillTx/>
                <a:latin typeface="Segoe UI"/>
                <a:cs typeface="Arial"/>
              </a:endParaRPr>
            </a:p>
          </p:txBody>
        </p:sp>
        <p:pic>
          <p:nvPicPr>
            <p:cNvPr id="61" name="Picture 6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6747" y="4800985"/>
              <a:ext cx="1014696" cy="1371600"/>
            </a:xfrm>
            <a:prstGeom prst="rect">
              <a:avLst/>
            </a:prstGeom>
          </p:spPr>
        </p:pic>
      </p:grpSp>
      <p:grpSp>
        <p:nvGrpSpPr>
          <p:cNvPr id="3" name="Group 2"/>
          <p:cNvGrpSpPr/>
          <p:nvPr/>
        </p:nvGrpSpPr>
        <p:grpSpPr>
          <a:xfrm>
            <a:off x="683241" y="3154363"/>
            <a:ext cx="2577484" cy="1371600"/>
            <a:chOff x="3300790" y="1547700"/>
            <a:chExt cx="2577484" cy="1371600"/>
          </a:xfrm>
        </p:grpSpPr>
        <p:sp>
          <p:nvSpPr>
            <p:cNvPr id="22" name="TextBox 21"/>
            <p:cNvSpPr txBox="1"/>
            <p:nvPr/>
          </p:nvSpPr>
          <p:spPr>
            <a:xfrm>
              <a:off x="4323794" y="1547700"/>
              <a:ext cx="1554480" cy="1371600"/>
            </a:xfrm>
            <a:prstGeom prst="rect">
              <a:avLst/>
            </a:prstGeom>
            <a:solidFill>
              <a:srgbClr val="CEEDF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en-US" sz="800" b="1">
                  <a:solidFill>
                    <a:schemeClr val="bg2">
                      <a:lumMod val="10000"/>
                    </a:schemeClr>
                  </a:solidFill>
                  <a:latin typeface="Segoe UI"/>
                  <a:cs typeface="Arial"/>
                </a:rPr>
                <a:t>Lori Cobos</a:t>
              </a:r>
              <a:endParaRPr kumimoji="0" lang="en-US" sz="800" b="1" i="0" u="none" strike="noStrike" kern="1200" cap="none" spc="0" normalizeH="0" baseline="0" noProof="0">
                <a:ln>
                  <a:noFill/>
                </a:ln>
                <a:solidFill>
                  <a:schemeClr val="bg2">
                    <a:lumMod val="10000"/>
                  </a:schemeClr>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bg2">
                      <a:lumMod val="10000"/>
                    </a:schemeClr>
                  </a:solidFill>
                  <a:effectLst/>
                  <a:uLnTx/>
                  <a:uFillTx/>
                  <a:latin typeface="Segoe UI"/>
                  <a:cs typeface="Arial"/>
                </a:rPr>
                <a:t>Public Utility </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bg2">
                      <a:lumMod val="10000"/>
                    </a:schemeClr>
                  </a:solidFill>
                  <a:effectLst/>
                  <a:uLnTx/>
                  <a:uFillTx/>
                  <a:latin typeface="Segoe UI"/>
                  <a:cs typeface="Arial"/>
                </a:rPr>
                <a:t>Commission of Texas</a:t>
              </a:r>
            </a:p>
          </p:txBody>
        </p:sp>
        <p:pic>
          <p:nvPicPr>
            <p:cNvPr id="62" name="Picture 61"/>
            <p:cNvPicPr/>
            <p:nvPr/>
          </p:nvPicPr>
          <p:blipFill>
            <a:blip r:embed="rId7">
              <a:extLst>
                <a:ext uri="{28A0092B-C50C-407E-A947-70E740481C1C}">
                  <a14:useLocalDpi xmlns:a14="http://schemas.microsoft.com/office/drawing/2010/main" val="0"/>
                </a:ext>
              </a:extLst>
            </a:blip>
            <a:stretch>
              <a:fillRect/>
            </a:stretch>
          </p:blipFill>
          <p:spPr>
            <a:xfrm>
              <a:off x="3300790" y="1547700"/>
              <a:ext cx="1024128" cy="1371600"/>
            </a:xfrm>
            <a:prstGeom prst="rect">
              <a:avLst/>
            </a:prstGeom>
          </p:spPr>
        </p:pic>
      </p:grpSp>
      <p:grpSp>
        <p:nvGrpSpPr>
          <p:cNvPr id="6" name="Group 5"/>
          <p:cNvGrpSpPr/>
          <p:nvPr/>
        </p:nvGrpSpPr>
        <p:grpSpPr>
          <a:xfrm>
            <a:off x="6188075" y="1600200"/>
            <a:ext cx="2559050" cy="1376360"/>
            <a:chOff x="1074654" y="3201727"/>
            <a:chExt cx="2559050" cy="1359794"/>
          </a:xfrm>
        </p:grpSpPr>
        <p:sp>
          <p:nvSpPr>
            <p:cNvPr id="24" name="TextBox 23"/>
            <p:cNvSpPr txBox="1"/>
            <p:nvPr/>
          </p:nvSpPr>
          <p:spPr>
            <a:xfrm>
              <a:off x="2126012" y="3201727"/>
              <a:ext cx="1507692" cy="1359794"/>
            </a:xfrm>
            <a:prstGeom prst="rect">
              <a:avLst/>
            </a:prstGeom>
            <a:solidFill>
              <a:srgbClr val="2399BB"/>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schemeClr val="bg1"/>
                  </a:solidFill>
                  <a:effectLst/>
                  <a:uLnTx/>
                  <a:uFillTx/>
                  <a:latin typeface="Segoe UI"/>
                  <a:cs typeface="Arial"/>
                </a:rPr>
                <a:t>Chuck Hutchison,</a:t>
              </a:r>
            </a:p>
            <a:p>
              <a:pPr marL="0" marR="0" lvl="0" indent="0" algn="l" defTabSz="914400" rtl="0" eaLnBrk="1" fontAlgn="auto" latinLnBrk="0" hangingPunct="1">
                <a:lnSpc>
                  <a:spcPct val="100000"/>
                </a:lnSpc>
                <a:spcBef>
                  <a:spcPct val="0"/>
                </a:spcBef>
                <a:spcAft>
                  <a:spcPct val="0"/>
                </a:spcAft>
                <a:buClrTx/>
                <a:buSzTx/>
                <a:buFontTx/>
                <a:buNone/>
                <a:defRPr/>
              </a:pPr>
              <a:r>
                <a:rPr lang="en-US" sz="800" b="1">
                  <a:solidFill>
                    <a:schemeClr val="bg1"/>
                  </a:solidFill>
                  <a:latin typeface="Segoe UI"/>
                  <a:cs typeface="Arial"/>
                </a:rPr>
                <a:t>RSC Secretary/Treasurer</a:t>
              </a:r>
              <a:endParaRPr kumimoji="0" lang="en-US" sz="800" b="1" i="0" u="none" strike="noStrike" kern="1200" cap="none" spc="0" normalizeH="0" baseline="0" noProof="0">
                <a:ln>
                  <a:noFill/>
                </a:ln>
                <a:solidFill>
                  <a:schemeClr val="bg1"/>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bg1"/>
                  </a:solidFill>
                  <a:effectLst/>
                  <a:uLnTx/>
                  <a:uFillTx/>
                  <a:latin typeface="Segoe UI"/>
                  <a:cs typeface="Arial"/>
                </a:rPr>
                <a:t>Nebraska Power Review Board</a:t>
              </a:r>
            </a:p>
          </p:txBody>
        </p:sp>
        <p:pic>
          <p:nvPicPr>
            <p:cNvPr id="63" name="Picture 6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4654" y="3201727"/>
              <a:ext cx="1051358" cy="1359794"/>
            </a:xfrm>
            <a:prstGeom prst="rect">
              <a:avLst/>
            </a:prstGeom>
          </p:spPr>
        </p:pic>
      </p:grpSp>
      <p:sp>
        <p:nvSpPr>
          <p:cNvPr id="13" name="Title 12"/>
          <p:cNvSpPr>
            <a:spLocks noGrp="1"/>
          </p:cNvSpPr>
          <p:nvPr>
            <p:ph type="title"/>
          </p:nvPr>
        </p:nvSpPr>
        <p:spPr/>
        <p:txBody>
          <a:bodyPr/>
          <a:lstStyle/>
          <a:p>
            <a:r>
              <a:rPr lang="en-US"/>
              <a:t>2024 Regional State Committee</a:t>
            </a:r>
          </a:p>
        </p:txBody>
      </p:sp>
      <p:grpSp>
        <p:nvGrpSpPr>
          <p:cNvPr id="38" name="Group 37"/>
          <p:cNvGrpSpPr/>
          <p:nvPr/>
        </p:nvGrpSpPr>
        <p:grpSpPr>
          <a:xfrm>
            <a:off x="683241" y="1600200"/>
            <a:ext cx="2577484" cy="1371620"/>
            <a:chOff x="6394772" y="4794848"/>
            <a:chExt cx="2577484" cy="1371620"/>
          </a:xfrm>
        </p:grpSpPr>
        <p:sp>
          <p:nvSpPr>
            <p:cNvPr id="40" name="TextBox 39"/>
            <p:cNvSpPr txBox="1"/>
            <p:nvPr/>
          </p:nvSpPr>
          <p:spPr>
            <a:xfrm>
              <a:off x="7417776" y="4794848"/>
              <a:ext cx="1554480" cy="1371600"/>
            </a:xfrm>
            <a:prstGeom prst="rect">
              <a:avLst/>
            </a:prstGeom>
            <a:solidFill>
              <a:srgbClr val="2399BB"/>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schemeClr val="bg1"/>
                  </a:solidFill>
                  <a:effectLst/>
                  <a:uLnTx/>
                  <a:uFillTx/>
                  <a:latin typeface="Segoe UI"/>
                  <a:cs typeface="Arial"/>
                </a:rPr>
                <a:t>John Tuma,</a:t>
              </a:r>
            </a:p>
            <a:p>
              <a:pPr marL="0" marR="0" lvl="0" indent="0" algn="l" defTabSz="914400" rtl="0" eaLnBrk="1" fontAlgn="auto" latinLnBrk="0" hangingPunct="1">
                <a:lnSpc>
                  <a:spcPct val="100000"/>
                </a:lnSpc>
                <a:spcBef>
                  <a:spcPct val="0"/>
                </a:spcBef>
                <a:spcAft>
                  <a:spcPct val="0"/>
                </a:spcAft>
                <a:buClrTx/>
                <a:buSzTx/>
                <a:buFontTx/>
                <a:buNone/>
                <a:defRPr/>
              </a:pPr>
              <a:r>
                <a:rPr lang="en-US" sz="800" b="1">
                  <a:solidFill>
                    <a:schemeClr val="bg1"/>
                  </a:solidFill>
                  <a:latin typeface="Segoe UI"/>
                  <a:cs typeface="Arial"/>
                </a:rPr>
                <a:t>RSC President</a:t>
              </a:r>
              <a:endParaRPr kumimoji="0" lang="en-US" sz="800" b="1" i="0" u="none" strike="noStrike" kern="1200" cap="none" spc="0" normalizeH="0" baseline="0" noProof="0">
                <a:ln>
                  <a:noFill/>
                </a:ln>
                <a:solidFill>
                  <a:schemeClr val="bg1"/>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bg1"/>
                  </a:solidFill>
                  <a:effectLst/>
                  <a:uLnTx/>
                  <a:uFillTx/>
                  <a:latin typeface="Segoe UI"/>
                  <a:cs typeface="Arial"/>
                </a:rPr>
                <a:t>Minnesota Public </a:t>
              </a:r>
              <a:br>
                <a:rPr kumimoji="0" lang="en-US" sz="800" b="0" i="0" u="none" strike="noStrike" kern="1200" cap="none" spc="0" normalizeH="0" baseline="0" noProof="0">
                  <a:ln>
                    <a:noFill/>
                  </a:ln>
                  <a:solidFill>
                    <a:schemeClr val="bg1"/>
                  </a:solidFill>
                  <a:effectLst/>
                  <a:uLnTx/>
                  <a:uFillTx/>
                  <a:latin typeface="Segoe UI"/>
                  <a:cs typeface="Arial"/>
                </a:rPr>
              </a:br>
              <a:r>
                <a:rPr kumimoji="0" lang="en-US" sz="800" b="0" i="0" u="none" strike="noStrike" kern="1200" cap="none" spc="0" normalizeH="0" baseline="0" noProof="0">
                  <a:ln>
                    <a:noFill/>
                  </a:ln>
                  <a:solidFill>
                    <a:schemeClr val="bg1"/>
                  </a:solidFill>
                  <a:effectLst/>
                  <a:uLnTx/>
                  <a:uFillTx/>
                  <a:latin typeface="Segoe UI"/>
                  <a:cs typeface="Arial"/>
                </a:rPr>
                <a:t>Utilities Commission</a:t>
              </a:r>
            </a:p>
          </p:txBody>
        </p:sp>
        <p:pic>
          <p:nvPicPr>
            <p:cNvPr id="41" name="Picture 4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94772" y="4794868"/>
              <a:ext cx="1027283" cy="1371600"/>
            </a:xfrm>
            <a:prstGeom prst="rect">
              <a:avLst/>
            </a:prstGeom>
            <a:noFill/>
          </p:spPr>
        </p:pic>
      </p:grpSp>
      <p:grpSp>
        <p:nvGrpSpPr>
          <p:cNvPr id="17" name="Group 16"/>
          <p:cNvGrpSpPr/>
          <p:nvPr/>
        </p:nvGrpSpPr>
        <p:grpSpPr>
          <a:xfrm>
            <a:off x="3442985" y="1600200"/>
            <a:ext cx="2560940" cy="1371600"/>
            <a:chOff x="744695" y="4633802"/>
            <a:chExt cx="2560940" cy="1371600"/>
          </a:xfrm>
        </p:grpSpPr>
        <p:sp>
          <p:nvSpPr>
            <p:cNvPr id="36" name="TextBox 35"/>
            <p:cNvSpPr txBox="1"/>
            <p:nvPr/>
          </p:nvSpPr>
          <p:spPr>
            <a:xfrm>
              <a:off x="1751155" y="4633802"/>
              <a:ext cx="1554480" cy="1371600"/>
            </a:xfrm>
            <a:prstGeom prst="rect">
              <a:avLst/>
            </a:prstGeom>
            <a:solidFill>
              <a:srgbClr val="2399BB"/>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schemeClr val="bg1"/>
                  </a:solidFill>
                  <a:effectLst/>
                  <a:uLnTx/>
                  <a:uFillTx/>
                  <a:latin typeface="Segoe UI" panose="020B0502040204020203" pitchFamily="34" charset="0"/>
                  <a:cs typeface="Arial"/>
                </a:rPr>
                <a:t>Todd Hiett,</a:t>
              </a:r>
            </a:p>
            <a:p>
              <a:pPr marL="0" marR="0" lvl="0" indent="0" algn="l" defTabSz="914400" rtl="0" eaLnBrk="1" fontAlgn="t" latinLnBrk="0" hangingPunct="1">
                <a:lnSpc>
                  <a:spcPct val="100000"/>
                </a:lnSpc>
                <a:spcBef>
                  <a:spcPct val="0"/>
                </a:spcBef>
                <a:spcAft>
                  <a:spcPct val="0"/>
                </a:spcAft>
                <a:buClrTx/>
                <a:buSzTx/>
                <a:buFontTx/>
                <a:buNone/>
                <a:defRPr/>
              </a:pPr>
              <a:r>
                <a:rPr lang="en-US" sz="800" b="1">
                  <a:solidFill>
                    <a:schemeClr val="bg1"/>
                  </a:solidFill>
                  <a:latin typeface="Segoe UI" panose="020B0502040204020203" pitchFamily="34" charset="0"/>
                  <a:cs typeface="Arial"/>
                </a:rPr>
                <a:t>RSC Vice President</a:t>
              </a:r>
              <a:endParaRPr kumimoji="0" lang="en-US" sz="1400" b="0" i="0" u="none" strike="noStrike" kern="1200" cap="none" spc="0" normalizeH="0" baseline="0" noProof="0">
                <a:ln>
                  <a:noFill/>
                </a:ln>
                <a:solidFill>
                  <a:schemeClr val="bg1"/>
                </a:solidFill>
                <a:effectLst/>
                <a:uLnTx/>
                <a:uFillTx/>
                <a:latin typeface="Arial" pitchFamily="34" charset="0"/>
                <a:cs typeface="Arial"/>
              </a:endParaRPr>
            </a:p>
            <a:p>
              <a:pPr marL="0" marR="0" lvl="0" indent="0" algn="l" defTabSz="914400" rtl="0" eaLnBrk="1" fontAlgn="t"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chemeClr val="bg1"/>
                  </a:solidFill>
                  <a:effectLst/>
                  <a:uLnTx/>
                  <a:uFillTx/>
                  <a:latin typeface="Segoe UI" panose="020B0502040204020203" pitchFamily="34" charset="0"/>
                  <a:cs typeface="Arial"/>
                </a:rPr>
                <a:t>Oklahoma Corporation Commission</a:t>
              </a:r>
              <a:endParaRPr kumimoji="0" lang="en-US" sz="1400" b="0" i="0" u="none" strike="noStrike" kern="1200" cap="none" spc="0" normalizeH="0" baseline="0" noProof="0">
                <a:ln>
                  <a:noFill/>
                </a:ln>
                <a:solidFill>
                  <a:schemeClr val="bg1"/>
                </a:solidFill>
                <a:effectLst/>
                <a:uLnTx/>
                <a:uFillTx/>
                <a:latin typeface="Arial" pitchFamily="34" charset="0"/>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1" i="1" u="none" strike="noStrike" kern="1200" cap="none" spc="0" normalizeH="0" noProof="0">
                <a:ln>
                  <a:noFill/>
                </a:ln>
                <a:solidFill>
                  <a:schemeClr val="bg1"/>
                </a:solidFill>
                <a:effectLst/>
                <a:uLnTx/>
                <a:uFillTx/>
                <a:latin typeface="Segoe UI"/>
                <a:cs typeface="Arial" pitchFamily="34" charset="0"/>
              </a:endParaRPr>
            </a:p>
          </p:txBody>
        </p:sp>
        <p:pic>
          <p:nvPicPr>
            <p:cNvPr id="1026" name="Picture 2" descr="https://lh3.googleusercontent.com/m5cNl0Ds09MSViupWwhoh2hETahazCuwRwH-7f0Ug1FwJj508xm6QMBJA-NyPCLNNcyTUPU3gvPsMXxVyUcbwQJVXOPespyj4lbnHrNRlkk80v_T28RGipttTfFDdIDQ98Xfu2C3-pPZcUuhheXAGK5mzd4CGW7regCzgtvwq-VPlQVfiJWdPeJvFoEurINmZipNbkl9q-cqVrW7wJuvE-gX_pN_-aFwxYXmwJWc0Qh7zhAZ5kHFqpS7jR-1pNB5bSteqX2qCH2uwbVwGv94BEU2hfZSM6R62sgqEiKtXNYRZxcylQA2WqtQkkoBnhfcxOkCkbHAntHl1Vt94MWo8Og0dWsDnj8H64BuD62oHVhvl9wchVEjEAYqJVzG4w1rxvL5LFPAgoDdfyu6TCamxHQoJtqsmqOdImxyQ-rGEBQradU7QKVyJbpfMhebqFptTwpMqpvaPi2Q5bVUedf18M4YsdaTKs-D9qmLwC9eA9Wx1vk9qSQAo8SGl9G5OgU7KqtX-_WefkuqGZzBulYHdV2Kgj70BoOA2KMtgB_L-AFjYRUrQ_IzJ9sbc6HyU6UaSJ35mPVNCKm-RPvrAYwZ2Zo2NOdCcfeg_5xz6biFd2VaeyReMmOVOph3UhNsK1DFUNXugQD1r-7St452SxWHLrxrqrMmu1ZL4Qp19BZmar6rYv89y-e24YpHA3_mTa81AuFFLYow01Pr4-CJX_hLgE5teEPj08tE2zp88RsjIdUvwq5mQV34_asDmbdP3D9mby79D2D8VkCIrDNf72sD_i3zHux2ZKI4CN2ZcW-9PeRkMi7MHBoWZZJL7pNLLhcmFTKJVRzSZnk-qWabwfPhvTgZ8vLlYYVCShoOVbk24UErv5kGFNcgWMJak4-q86GYUGsaU5JPISZ-sZUZT3v4O2RsQ_B4Lenqw6NN_9R7pEdNjh3f_g=w1514-h1009-no?authuser=0"/>
            <p:cNvPicPr>
              <a:picLocks noChangeArrowheads="1"/>
            </p:cNvPicPr>
            <p:nvPr/>
          </p:nvPicPr>
          <p:blipFill>
            <a:blip r:embed="rId10">
              <a:extLst>
                <a:ext uri="{28A0092B-C50C-407E-A947-70E740481C1C}">
                  <a14:useLocalDpi xmlns:a14="http://schemas.microsoft.com/office/drawing/2010/main"/>
                </a:ext>
              </a:extLst>
            </a:blip>
            <a:stretch>
              <a:fillRect/>
            </a:stretch>
          </p:blipFill>
          <p:spPr bwMode="auto">
            <a:xfrm>
              <a:off x="744695" y="4633802"/>
              <a:ext cx="1006460" cy="1371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8932358" y="4708525"/>
            <a:ext cx="2469500" cy="1371600"/>
            <a:chOff x="6065519" y="4651714"/>
            <a:chExt cx="2469500" cy="1371600"/>
          </a:xfrm>
        </p:grpSpPr>
        <p:sp>
          <p:nvSpPr>
            <p:cNvPr id="45" name="TextBox 44"/>
            <p:cNvSpPr txBox="1"/>
            <p:nvPr/>
          </p:nvSpPr>
          <p:spPr>
            <a:xfrm>
              <a:off x="7071979" y="4651714"/>
              <a:ext cx="1463040" cy="1371600"/>
            </a:xfrm>
            <a:prstGeom prst="rect">
              <a:avLst/>
            </a:prstGeom>
            <a:solidFill>
              <a:schemeClr val="accent2">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prstClr val="black"/>
                  </a:solidFill>
                  <a:effectLst/>
                  <a:uLnTx/>
                  <a:uFillTx/>
                  <a:latin typeface="Segoe UI"/>
                  <a:cs typeface="Arial"/>
                </a:rPr>
                <a:t>Justin Tate</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prstClr val="black"/>
                  </a:solidFill>
                  <a:effectLst/>
                  <a:uLnTx/>
                  <a:uFillTx/>
                  <a:latin typeface="Segoe UI"/>
                  <a:cs typeface="Arial"/>
                </a:rPr>
                <a:t>Arkansas Public Service Commission</a:t>
              </a:r>
              <a:endParaRPr kumimoji="0" lang="en-US" sz="800" b="0" i="0" u="none" strike="noStrike" kern="1200" cap="none" spc="0" normalizeH="0" baseline="0" noProof="0">
                <a:ln>
                  <a:noFill/>
                </a:ln>
                <a:solidFill>
                  <a:srgbClr val="2A363B"/>
                </a:solidFill>
                <a:effectLst/>
                <a:uLnTx/>
                <a:uFillTx/>
                <a:latin typeface="Segoe UI"/>
                <a:cs typeface="Arial"/>
              </a:endParaRPr>
            </a:p>
          </p:txBody>
        </p:sp>
        <p:pic>
          <p:nvPicPr>
            <p:cNvPr id="1028" name="Picture 4" descr="Justin Tate photo"/>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6065519" y="4651716"/>
              <a:ext cx="1005840" cy="1368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a:grpSpLocks noChangeAspect="1"/>
          </p:cNvGrpSpPr>
          <p:nvPr/>
        </p:nvGrpSpPr>
        <p:grpSpPr>
          <a:xfrm>
            <a:off x="3444876" y="4708523"/>
            <a:ext cx="2559047" cy="1371601"/>
            <a:chOff x="911762" y="4688417"/>
            <a:chExt cx="2589552" cy="1380745"/>
          </a:xfrm>
        </p:grpSpPr>
        <p:sp>
          <p:nvSpPr>
            <p:cNvPr id="42" name="TextBox 41"/>
            <p:cNvSpPr txBox="1"/>
            <p:nvPr/>
          </p:nvSpPr>
          <p:spPr>
            <a:xfrm>
              <a:off x="1910595" y="4688417"/>
              <a:ext cx="1590719" cy="1380744"/>
            </a:xfrm>
            <a:prstGeom prst="rect">
              <a:avLst/>
            </a:prstGeom>
            <a:solidFill>
              <a:schemeClr val="accent2">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en-US" sz="800" b="1">
                  <a:solidFill>
                    <a:srgbClr val="2A363B"/>
                  </a:solidFill>
                  <a:latin typeface="Segoe UI"/>
                  <a:cs typeface="Arial"/>
                </a:rPr>
                <a:t>Pat O’Connell</a:t>
              </a:r>
              <a:endParaRPr kumimoji="0" lang="en-US" sz="800" b="1" i="0" u="none" strike="noStrike" kern="1200" cap="none" spc="0" normalizeH="0" baseline="0" noProof="0">
                <a:ln>
                  <a:noFill/>
                </a:ln>
                <a:solidFill>
                  <a:srgbClr val="2A363B"/>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2A363B"/>
                  </a:solidFill>
                  <a:effectLst/>
                  <a:uLnTx/>
                  <a:uFillTx/>
                  <a:latin typeface="Segoe UI"/>
                  <a:cs typeface="Arial"/>
                </a:rPr>
                <a:t>New Mexico Public Regulation Commission</a:t>
              </a:r>
              <a:endParaRPr kumimoji="0" lang="en-US" sz="800" b="1" i="1" u="none" strike="noStrike" kern="1200" cap="none" spc="0" normalizeH="0" baseline="0" noProof="0">
                <a:ln>
                  <a:noFill/>
                </a:ln>
                <a:solidFill>
                  <a:prstClr val="white"/>
                </a:solidFill>
                <a:effectLst/>
                <a:uLnTx/>
                <a:uFillTx/>
                <a:latin typeface="Segoe UI"/>
                <a:cs typeface="Arial" pitchFamily="34" charset="0"/>
              </a:endParaRPr>
            </a:p>
          </p:txBody>
        </p:sp>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1762" y="4688418"/>
              <a:ext cx="998524" cy="1380744"/>
            </a:xfrm>
            <a:prstGeom prst="rect">
              <a:avLst/>
            </a:prstGeom>
          </p:spPr>
        </p:pic>
      </p:grpSp>
      <p:grpSp>
        <p:nvGrpSpPr>
          <p:cNvPr id="11" name="Group 10"/>
          <p:cNvGrpSpPr/>
          <p:nvPr/>
        </p:nvGrpSpPr>
        <p:grpSpPr>
          <a:xfrm>
            <a:off x="697927" y="4708524"/>
            <a:ext cx="2562178" cy="1371634"/>
            <a:chOff x="8668599" y="3200338"/>
            <a:chExt cx="2562178" cy="1353857"/>
          </a:xfrm>
        </p:grpSpPr>
        <p:sp>
          <p:nvSpPr>
            <p:cNvPr id="44" name="TextBox 43"/>
            <p:cNvSpPr txBox="1"/>
            <p:nvPr/>
          </p:nvSpPr>
          <p:spPr>
            <a:xfrm>
              <a:off x="9674439" y="3200338"/>
              <a:ext cx="1556338" cy="1353762"/>
            </a:xfrm>
            <a:prstGeom prst="rect">
              <a:avLst/>
            </a:prstGeom>
            <a:solidFill>
              <a:schemeClr val="accent2">
                <a:lumMod val="20000"/>
                <a:lumOff val="80000"/>
              </a:scheme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1" i="0" u="none" strike="noStrike" kern="1200" cap="none" spc="0" normalizeH="0" baseline="0" noProof="0">
                  <a:ln>
                    <a:noFill/>
                  </a:ln>
                  <a:solidFill>
                    <a:srgbClr val="2A363B"/>
                  </a:solidFill>
                  <a:effectLst/>
                  <a:uLnTx/>
                  <a:uFillTx/>
                  <a:latin typeface="Segoe UI"/>
                  <a:cs typeface="Arial"/>
                </a:rPr>
                <a:t>Sarah Martz</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2A363B"/>
                  </a:solidFill>
                  <a:effectLst/>
                  <a:uLnTx/>
                  <a:uFillTx/>
                  <a:latin typeface="Segoe UI"/>
                  <a:cs typeface="Arial"/>
                </a:rPr>
                <a:t>Iowa Utilities Board</a:t>
              </a:r>
            </a:p>
          </p:txBody>
        </p:sp>
        <p:pic>
          <p:nvPicPr>
            <p:cNvPr id="8" name="Picture 7"/>
            <p:cNvPicPr/>
            <p:nvPr/>
          </p:nvPicPr>
          <p:blipFill>
            <a:blip r:embed="rId13"/>
            <a:stretch>
              <a:fillRect/>
            </a:stretch>
          </p:blipFill>
          <p:spPr>
            <a:xfrm>
              <a:off x="8668599" y="3200372"/>
              <a:ext cx="1005840" cy="1353823"/>
            </a:xfrm>
            <a:prstGeom prst="rect">
              <a:avLst/>
            </a:prstGeom>
          </p:spPr>
        </p:pic>
      </p:grpSp>
      <p:sp>
        <p:nvSpPr>
          <p:cNvPr id="39" name="TextBox 38"/>
          <p:cNvSpPr txBox="1"/>
          <p:nvPr/>
        </p:nvSpPr>
        <p:spPr>
          <a:xfrm>
            <a:off x="7211315" y="4709190"/>
            <a:ext cx="1498639" cy="1369902"/>
          </a:xfrm>
          <a:prstGeom prst="rect">
            <a:avLst/>
          </a:prstGeom>
          <a:solidFill>
            <a:schemeClr val="accent2">
              <a:lumMod val="20000"/>
              <a:lumOff val="80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r>
              <a:rPr lang="en-US" sz="800" b="1">
                <a:solidFill>
                  <a:srgbClr val="2A363B"/>
                </a:solidFill>
                <a:latin typeface="Segoe UI"/>
                <a:cs typeface="Arial"/>
              </a:rPr>
              <a:t>Kayla Hahn</a:t>
            </a:r>
            <a:endParaRPr lang="en-US" sz="800" b="1" i="0" u="none" strike="noStrike" kern="1200" cap="none" spc="0" normalizeH="0" baseline="0" noProof="0">
              <a:ln>
                <a:noFill/>
              </a:ln>
              <a:solidFill>
                <a:srgbClr val="2A363B"/>
              </a:solidFill>
              <a:effectLst/>
              <a:uLnTx/>
              <a:uFillTx/>
              <a:latin typeface="Segoe UI"/>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2A363B"/>
                </a:solidFill>
                <a:effectLst/>
                <a:uLnTx/>
                <a:uFillTx/>
                <a:latin typeface="Segoe UI"/>
                <a:cs typeface="Arial"/>
              </a:rPr>
              <a:t>Missouri Public Service Commission</a:t>
            </a:r>
          </a:p>
          <a:p>
            <a:pPr>
              <a:spcBef>
                <a:spcPct val="0"/>
              </a:spcBef>
              <a:spcAft>
                <a:spcPct val="0"/>
              </a:spcAft>
              <a:defRPr/>
            </a:pPr>
            <a:endParaRPr lang="en-US" sz="800">
              <a:solidFill>
                <a:srgbClr val="2A363B"/>
              </a:solidFill>
              <a:latin typeface="Segoe UI"/>
              <a:cs typeface="Arial"/>
            </a:endParaRPr>
          </a:p>
          <a:p>
            <a:pPr>
              <a:spcBef>
                <a:spcPct val="0"/>
              </a:spcBef>
              <a:spcAft>
                <a:spcPct val="0"/>
              </a:spcAft>
              <a:defRPr/>
            </a:pPr>
            <a:endParaRPr lang="en-US" sz="800">
              <a:solidFill>
                <a:srgbClr val="2A363B"/>
              </a:solidFill>
              <a:latin typeface="Segoe UI"/>
              <a:cs typeface="Arial"/>
            </a:endParaRPr>
          </a:p>
          <a:p>
            <a:pPr>
              <a:spcBef>
                <a:spcPct val="0"/>
              </a:spcBef>
              <a:spcAft>
                <a:spcPct val="0"/>
              </a:spcAft>
              <a:defRPr/>
            </a:pPr>
            <a:endParaRPr lang="en-US" sz="800">
              <a:solidFill>
                <a:srgbClr val="2A363B"/>
              </a:solidFill>
              <a:latin typeface="Segoe UI"/>
              <a:cs typeface="Arial"/>
            </a:endParaRPr>
          </a:p>
          <a:p>
            <a:pPr>
              <a:spcBef>
                <a:spcPct val="0"/>
              </a:spcBef>
              <a:spcAft>
                <a:spcPct val="0"/>
              </a:spcAft>
              <a:defRPr/>
            </a:pPr>
            <a:endParaRPr lang="en-US" sz="800">
              <a:solidFill>
                <a:srgbClr val="2A363B"/>
              </a:solidFill>
              <a:latin typeface="Segoe UI"/>
              <a:cs typeface="Arial"/>
            </a:endParaRPr>
          </a:p>
          <a:p>
            <a:pPr>
              <a:spcBef>
                <a:spcPct val="0"/>
              </a:spcBef>
              <a:spcAft>
                <a:spcPct val="0"/>
              </a:spcAft>
              <a:defRPr/>
            </a:pPr>
            <a:endParaRPr lang="en-US" sz="800">
              <a:solidFill>
                <a:srgbClr val="2A363B"/>
              </a:solidFill>
              <a:latin typeface="Segoe UI"/>
              <a:cs typeface="Arial"/>
            </a:endParaRPr>
          </a:p>
          <a:p>
            <a:pPr>
              <a:spcBef>
                <a:spcPct val="0"/>
              </a:spcBef>
              <a:spcAft>
                <a:spcPct val="0"/>
              </a:spcAft>
              <a:defRPr/>
            </a:pPr>
            <a:endParaRPr lang="en-US" sz="800">
              <a:solidFill>
                <a:srgbClr val="2A363B"/>
              </a:solidFill>
              <a:latin typeface="Segoe UI"/>
              <a:cs typeface="Arial"/>
            </a:endParaRPr>
          </a:p>
          <a:p>
            <a:pPr>
              <a:spcBef>
                <a:spcPct val="0"/>
              </a:spcBef>
              <a:spcAft>
                <a:spcPct val="0"/>
              </a:spcAft>
              <a:defRPr/>
            </a:pPr>
            <a:endParaRPr lang="en-US" sz="800">
              <a:solidFill>
                <a:srgbClr val="2A363B"/>
              </a:solidFill>
              <a:latin typeface="Segoe UI"/>
              <a:cs typeface="Arial"/>
            </a:endParaRPr>
          </a:p>
        </p:txBody>
      </p:sp>
      <p:pic>
        <p:nvPicPr>
          <p:cNvPr id="2" name="Picture 1">
            <a:extLst>
              <a:ext uri="{FF2B5EF4-FFF2-40B4-BE49-F238E27FC236}">
                <a16:creationId xmlns:a16="http://schemas.microsoft.com/office/drawing/2014/main" id="{DEF014F0-A02E-19B4-5761-F27F6704A929}"/>
              </a:ext>
            </a:extLst>
          </p:cNvPr>
          <p:cNvPicPr>
            <a:picLocks noChangeAspect="1"/>
          </p:cNvPicPr>
          <p:nvPr/>
        </p:nvPicPr>
        <p:blipFill>
          <a:blip r:embed="rId14"/>
          <a:stretch>
            <a:fillRect/>
          </a:stretch>
        </p:blipFill>
        <p:spPr>
          <a:xfrm>
            <a:off x="6190699" y="4706498"/>
            <a:ext cx="1022458" cy="1374355"/>
          </a:xfrm>
          <a:prstGeom prst="rect">
            <a:avLst/>
          </a:prstGeom>
        </p:spPr>
      </p:pic>
    </p:spTree>
    <p:custDataLst>
      <p:tags r:id="rId1"/>
    </p:custDataLst>
    <p:extLst>
      <p:ext uri="{BB962C8B-B14F-4D97-AF65-F5344CB8AC3E}">
        <p14:creationId xmlns:p14="http://schemas.microsoft.com/office/powerpoint/2010/main" val="1785293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871845" y="1422400"/>
          <a:ext cx="12241893" cy="5435600"/>
        </p:xfrm>
        <a:graphic>
          <a:graphicData uri="http://schemas.openxmlformats.org/drawingml/2006/chart">
            <c:chart xmlns:c="http://schemas.openxmlformats.org/drawingml/2006/chart" xmlns:r="http://schemas.openxmlformats.org/officeDocument/2006/relationships" r:id="rId4"/>
          </a:graphicData>
        </a:graphic>
      </p:graphicFrame>
      <p:sp>
        <p:nvSpPr>
          <p:cNvPr id="1075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US" altLang="en-US" sz="2800" dirty="0"/>
              <a:t>SPP’s 114 Members: </a:t>
            </a:r>
            <a:br>
              <a:rPr lang="en-US" altLang="en-US" sz="2800" dirty="0"/>
            </a:br>
            <a:r>
              <a:rPr lang="en-US" altLang="en-US" sz="2800" dirty="0"/>
              <a:t>Independence Through Diversity</a:t>
            </a:r>
          </a:p>
        </p:txBody>
      </p:sp>
      <p:sp>
        <p:nvSpPr>
          <p:cNvPr id="107545" name="TextBox 2"/>
          <p:cNvSpPr txBox="1">
            <a:spLocks noChangeArrowheads="1"/>
          </p:cNvSpPr>
          <p:nvPr/>
        </p:nvSpPr>
        <p:spPr bwMode="auto">
          <a:xfrm>
            <a:off x="612395" y="6314606"/>
            <a:ext cx="1944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Arial" pitchFamily="34" charset="0"/>
                <a:ea typeface="+mn-ea"/>
                <a:cs typeface="+mn-cs"/>
              </a:defRPr>
            </a:lvl1pPr>
            <a:lvl2pPr marL="742950" indent="-285750" algn="l" defTabSz="914400" rtl="0" eaLnBrk="1" latinLnBrk="0" hangingPunct="1">
              <a:defRPr sz="1800" kern="1200">
                <a:solidFill>
                  <a:schemeClr val="tx1"/>
                </a:solidFill>
                <a:latin typeface="Arial" pitchFamily="34" charset="0"/>
                <a:ea typeface="+mn-ea"/>
                <a:cs typeface="+mn-cs"/>
              </a:defRPr>
            </a:lvl2pPr>
            <a:lvl3pPr marL="1143000" indent="-228600" algn="l" defTabSz="914400" rtl="0" eaLnBrk="1" latinLnBrk="0" hangingPunct="1">
              <a:defRPr sz="1800" kern="1200">
                <a:solidFill>
                  <a:schemeClr val="tx1"/>
                </a:solidFill>
                <a:latin typeface="Arial" pitchFamily="34" charset="0"/>
                <a:ea typeface="+mn-ea"/>
                <a:cs typeface="+mn-cs"/>
              </a:defRPr>
            </a:lvl3pPr>
            <a:lvl4pPr marL="1600200" indent="-228600" algn="l" defTabSz="914400" rtl="0" eaLnBrk="1" latinLnBrk="0" hangingPunct="1">
              <a:defRPr sz="1800" kern="1200">
                <a:solidFill>
                  <a:schemeClr val="tx1"/>
                </a:solidFill>
                <a:latin typeface="Arial" pitchFamily="34" charset="0"/>
                <a:ea typeface="+mn-ea"/>
                <a:cs typeface="+mn-cs"/>
              </a:defRPr>
            </a:lvl4pPr>
            <a:lvl5pPr marL="2057400" indent="-228600" algn="l" defTabSz="914400" rtl="0" eaLnBrk="1" latinLnBrk="0" hangingPunct="1">
              <a:defRPr sz="1800" kern="1200">
                <a:solidFill>
                  <a:schemeClr val="tx1"/>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en-US" sz="1400" b="0" i="1" u="none" strike="noStrike" kern="1200" cap="none" spc="0" normalizeH="0" baseline="0" noProof="0" dirty="0">
                <a:ln>
                  <a:noFill/>
                </a:ln>
                <a:solidFill>
                  <a:prstClr val="black"/>
                </a:solidFill>
                <a:effectLst/>
                <a:uLnTx/>
                <a:uFillTx/>
                <a:latin typeface="Arial" pitchFamily="34" charset="0"/>
                <a:cs typeface="Arial" pitchFamily="34" charset="0"/>
              </a:rPr>
              <a:t>Updated </a:t>
            </a:r>
            <a:r>
              <a:rPr lang="en-US" altLang="en-US" sz="1400" i="1" dirty="0">
                <a:solidFill>
                  <a:prstClr val="black"/>
                </a:solidFill>
                <a:cs typeface="Arial" pitchFamily="34" charset="0"/>
              </a:rPr>
              <a:t>June 1, 2024</a:t>
            </a:r>
            <a:endParaRPr kumimoji="0" lang="en-US" altLang="en-US" sz="1400" b="0" i="1"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7" name="Oval 6"/>
          <p:cNvSpPr/>
          <p:nvPr/>
        </p:nvSpPr>
        <p:spPr>
          <a:xfrm>
            <a:off x="2877977" y="2285999"/>
            <a:ext cx="2742248" cy="2828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a:cs typeface="Arial" pitchFamily="34" charset="0"/>
              <a:sym typeface="Wingdings"/>
            </a:endParaRPr>
          </a:p>
        </p:txBody>
      </p:sp>
      <p:sp>
        <p:nvSpPr>
          <p:cNvPr id="8" name="TextBox 7"/>
          <p:cNvSpPr txBox="1"/>
          <p:nvPr/>
        </p:nvSpPr>
        <p:spPr>
          <a:xfrm>
            <a:off x="2877978" y="3515796"/>
            <a:ext cx="274224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114 Members</a:t>
            </a:r>
          </a:p>
        </p:txBody>
      </p:sp>
    </p:spTree>
    <p:custDataLst>
      <p:tags r:id="rId1"/>
    </p:custDataLst>
    <p:extLst>
      <p:ext uri="{BB962C8B-B14F-4D97-AF65-F5344CB8AC3E}">
        <p14:creationId xmlns:p14="http://schemas.microsoft.com/office/powerpoint/2010/main" val="8254975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264073" y="504113"/>
            <a:ext cx="10942151" cy="486739"/>
          </a:xfrm>
        </p:spPr>
        <p:txBody>
          <a:bodyPr/>
          <a:lstStyle/>
          <a:p>
            <a:r>
              <a:rPr lang="en-US"/>
              <a:t>Collaborative stakeholder process</a:t>
            </a:r>
          </a:p>
        </p:txBody>
      </p:sp>
      <p:sp>
        <p:nvSpPr>
          <p:cNvPr id="140290" name="Slide Number Placeholder 3"/>
          <p:cNvSpPr>
            <a:spLocks noGrp="1"/>
          </p:cNvSpPr>
          <p:nvPr>
            <p:ph type="sldNum" sz="quarter" idx="4294967295"/>
          </p:nvPr>
        </p:nvSpPr>
        <p:spPr bwMode="auto">
          <a:xfrm>
            <a:off x="9448800" y="5792788"/>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Arial" pitchFamily="34" charset="0"/>
                <a:ea typeface="+mn-ea"/>
                <a:cs typeface="+mn-cs"/>
              </a:defRPr>
            </a:lvl1pPr>
            <a:lvl2pPr marL="742950" indent="-285750" algn="l" defTabSz="914400" rtl="0" eaLnBrk="1" latinLnBrk="0" hangingPunct="1">
              <a:defRPr sz="1800" kern="1200">
                <a:solidFill>
                  <a:schemeClr val="tx1"/>
                </a:solidFill>
                <a:latin typeface="Arial" pitchFamily="34" charset="0"/>
                <a:ea typeface="+mn-ea"/>
                <a:cs typeface="+mn-cs"/>
              </a:defRPr>
            </a:lvl2pPr>
            <a:lvl3pPr marL="1143000" indent="-228600" algn="l" defTabSz="914400" rtl="0" eaLnBrk="1" latinLnBrk="0" hangingPunct="1">
              <a:defRPr sz="1800" kern="1200">
                <a:solidFill>
                  <a:schemeClr val="tx1"/>
                </a:solidFill>
                <a:latin typeface="Arial" pitchFamily="34" charset="0"/>
                <a:ea typeface="+mn-ea"/>
                <a:cs typeface="+mn-cs"/>
              </a:defRPr>
            </a:lvl3pPr>
            <a:lvl4pPr marL="1600200" indent="-228600" algn="l" defTabSz="914400" rtl="0" eaLnBrk="1" latinLnBrk="0" hangingPunct="1">
              <a:defRPr sz="1800" kern="1200">
                <a:solidFill>
                  <a:schemeClr val="tx1"/>
                </a:solidFill>
                <a:latin typeface="Arial" pitchFamily="34" charset="0"/>
                <a:ea typeface="+mn-ea"/>
                <a:cs typeface="+mn-cs"/>
              </a:defRPr>
            </a:lvl4pPr>
            <a:lvl5pPr marL="2057400" indent="-228600" algn="l" defTabSz="914400" rtl="0" eaLnBrk="1" latinLnBrk="0" hangingPunct="1">
              <a:defRPr sz="1800" kern="1200">
                <a:solidFill>
                  <a:schemeClr val="tx1"/>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fld id="{E97FE777-9861-40D6-888D-909EA1D47C5D}" type="slidenum">
              <a:rPr kumimoji="0" lang="en-US" altLang="en-US" sz="1050" b="0" i="0" u="none" strike="noStrike" kern="1200" cap="none" spc="0" normalizeH="0" baseline="0" noProof="0">
                <a:ln>
                  <a:noFill/>
                </a:ln>
                <a:solidFill>
                  <a:srgbClr val="898989"/>
                </a:solidFill>
                <a:effectLst/>
                <a:uLnTx/>
                <a:uFillTx/>
                <a:latin typeface="Calibri" panose="020F0502020204030204" pitchFamily="34" charset="0"/>
                <a:ea typeface="+mn-ea"/>
                <a:cs typeface="Arial" pitchFamily="34" charset="0"/>
              </a:rPr>
              <a:pPr marL="0" marR="0" lvl="0" indent="0" algn="r" defTabSz="914400" rtl="0" eaLnBrk="1" fontAlgn="auto" latinLnBrk="0" hangingPunct="1">
                <a:lnSpc>
                  <a:spcPct val="100000"/>
                </a:lnSpc>
                <a:spcBef>
                  <a:spcPct val="0"/>
                </a:spcBef>
                <a:spcAft>
                  <a:spcPct val="0"/>
                </a:spcAft>
                <a:buClrTx/>
                <a:buSzTx/>
                <a:buFontTx/>
                <a:buNone/>
                <a:tabLst/>
                <a:defRPr/>
              </a:pPr>
              <a:t>14</a:t>
            </a:fld>
            <a:endParaRPr kumimoji="0" lang="en-US" altLang="en-US" sz="1050" b="0" i="0" u="none" strike="noStrike" kern="1200" cap="none" spc="0" normalizeH="0" baseline="0" noProof="0">
              <a:ln>
                <a:noFill/>
              </a:ln>
              <a:solidFill>
                <a:srgbClr val="898989"/>
              </a:solidFill>
              <a:effectLst/>
              <a:uLnTx/>
              <a:uFillTx/>
              <a:latin typeface="Calibri" panose="020F0502020204030204" pitchFamily="34" charset="0"/>
              <a:ea typeface="+mn-ea"/>
              <a:cs typeface="Arial" pitchFamily="34" charset="0"/>
            </a:endParaRPr>
          </a:p>
        </p:txBody>
      </p:sp>
      <p:sp>
        <p:nvSpPr>
          <p:cNvPr id="140292" name="Rectangle 6"/>
          <p:cNvSpPr>
            <a:spLocks noChangeArrowheads="1"/>
          </p:cNvSpPr>
          <p:nvPr/>
        </p:nvSpPr>
        <p:spPr bwMode="auto">
          <a:xfrm>
            <a:off x="2911365" y="110646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defPPr>
              <a:defRPr lang="en-US"/>
            </a:defPPr>
            <a:lvl1pPr marL="231775" indent="-231775" algn="l" defTabSz="914400" rtl="0" eaLnBrk="1" latinLnBrk="0" hangingPunct="1">
              <a:defRPr sz="1800" kern="1200">
                <a:solidFill>
                  <a:schemeClr val="tx1"/>
                </a:solidFill>
                <a:latin typeface="Arial" pitchFamily="34" charset="0"/>
                <a:ea typeface="+mn-ea"/>
                <a:cs typeface="+mn-cs"/>
              </a:defRPr>
            </a:lvl1pPr>
            <a:lvl2pPr marL="742950" indent="-285750" algn="l" defTabSz="914400" rtl="0" eaLnBrk="1" latinLnBrk="0" hangingPunct="1">
              <a:defRPr sz="1800" kern="1200">
                <a:solidFill>
                  <a:schemeClr val="tx1"/>
                </a:solidFill>
                <a:latin typeface="Arial" pitchFamily="34" charset="0"/>
                <a:ea typeface="+mn-ea"/>
                <a:cs typeface="+mn-cs"/>
              </a:defRPr>
            </a:lvl2pPr>
            <a:lvl3pPr marL="1143000" indent="-228600" algn="l" defTabSz="914400" rtl="0" eaLnBrk="1" latinLnBrk="0" hangingPunct="1">
              <a:defRPr sz="1800" kern="1200">
                <a:solidFill>
                  <a:schemeClr val="tx1"/>
                </a:solidFill>
                <a:latin typeface="Arial" pitchFamily="34" charset="0"/>
                <a:ea typeface="+mn-ea"/>
                <a:cs typeface="+mn-cs"/>
              </a:defRPr>
            </a:lvl3pPr>
            <a:lvl4pPr marL="1600200" indent="-228600" algn="l" defTabSz="914400" rtl="0" eaLnBrk="1" latinLnBrk="0" hangingPunct="1">
              <a:defRPr sz="1800" kern="1200">
                <a:solidFill>
                  <a:schemeClr val="tx1"/>
                </a:solidFill>
                <a:latin typeface="Arial" pitchFamily="34" charset="0"/>
                <a:ea typeface="+mn-ea"/>
                <a:cs typeface="+mn-cs"/>
              </a:defRPr>
            </a:lvl4pPr>
            <a:lvl5pPr marL="2057400" indent="-228600" algn="l" defTabSz="914400" rtl="0" eaLnBrk="1" latinLnBrk="0" hangingPunct="1">
              <a:defRPr sz="1800" kern="1200">
                <a:solidFill>
                  <a:schemeClr val="tx1"/>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231775" marR="0" lvl="0" indent="-231775" algn="l" defTabSz="914400" rtl="0" eaLnBrk="1" fontAlgn="auto"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itchFamily="34" charset="0"/>
            </a:endParaRPr>
          </a:p>
        </p:txBody>
      </p:sp>
      <p:sp>
        <p:nvSpPr>
          <p:cNvPr id="140293" name="Rectangle 9"/>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defPPr>
              <a:defRPr lang="en-US"/>
            </a:defPPr>
            <a:lvl1pPr marL="0" algn="l" defTabSz="914400" rtl="0" eaLnBrk="1" latinLnBrk="0" hangingPunct="1">
              <a:defRPr sz="1800" kern="1200">
                <a:solidFill>
                  <a:schemeClr val="tx1"/>
                </a:solidFill>
                <a:latin typeface="Arial" pitchFamily="34" charset="0"/>
                <a:ea typeface="+mn-ea"/>
                <a:cs typeface="+mn-cs"/>
              </a:defRPr>
            </a:lvl1pPr>
            <a:lvl2pPr marL="742950" indent="-285750" algn="l" defTabSz="914400" rtl="0" eaLnBrk="1" latinLnBrk="0" hangingPunct="1">
              <a:defRPr sz="1800" kern="1200">
                <a:solidFill>
                  <a:schemeClr val="tx1"/>
                </a:solidFill>
                <a:latin typeface="Arial" pitchFamily="34" charset="0"/>
                <a:ea typeface="+mn-ea"/>
                <a:cs typeface="+mn-cs"/>
              </a:defRPr>
            </a:lvl2pPr>
            <a:lvl3pPr marL="1143000" indent="-228600" algn="l" defTabSz="914400" rtl="0" eaLnBrk="1" latinLnBrk="0" hangingPunct="1">
              <a:defRPr sz="1800" kern="1200">
                <a:solidFill>
                  <a:schemeClr val="tx1"/>
                </a:solidFill>
                <a:latin typeface="Arial" pitchFamily="34" charset="0"/>
                <a:ea typeface="+mn-ea"/>
                <a:cs typeface="+mn-cs"/>
              </a:defRPr>
            </a:lvl3pPr>
            <a:lvl4pPr marL="1600200" indent="-228600" algn="l" defTabSz="914400" rtl="0" eaLnBrk="1" latinLnBrk="0" hangingPunct="1">
              <a:defRPr sz="1800" kern="1200">
                <a:solidFill>
                  <a:schemeClr val="tx1"/>
                </a:solidFill>
                <a:latin typeface="Arial" pitchFamily="34" charset="0"/>
                <a:ea typeface="+mn-ea"/>
                <a:cs typeface="+mn-cs"/>
              </a:defRPr>
            </a:lvl4pPr>
            <a:lvl5pPr marL="2057400" indent="-228600" algn="l" defTabSz="914400" rtl="0" eaLnBrk="1" latinLnBrk="0" hangingPunct="1">
              <a:defRPr sz="1800" kern="1200">
                <a:solidFill>
                  <a:schemeClr val="tx1"/>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itchFamily="34" charset="0"/>
            </a:endParaRPr>
          </a:p>
        </p:txBody>
      </p:sp>
      <p:grpSp>
        <p:nvGrpSpPr>
          <p:cNvPr id="6" name="Group 5"/>
          <p:cNvGrpSpPr/>
          <p:nvPr/>
        </p:nvGrpSpPr>
        <p:grpSpPr>
          <a:xfrm>
            <a:off x="264073" y="1124179"/>
            <a:ext cx="11437012" cy="5630140"/>
            <a:chOff x="920547" y="1687880"/>
            <a:chExt cx="9379778" cy="5084976"/>
          </a:xfrm>
        </p:grpSpPr>
        <p:sp>
          <p:nvSpPr>
            <p:cNvPr id="7" name="Freeform 6"/>
            <p:cNvSpPr/>
            <p:nvPr/>
          </p:nvSpPr>
          <p:spPr>
            <a:xfrm>
              <a:off x="920547" y="1703883"/>
              <a:ext cx="4791528" cy="542674"/>
            </a:xfrm>
            <a:custGeom>
              <a:avLst/>
              <a:gdLst>
                <a:gd name="connsiteX0" fmla="*/ 0 w 7753870"/>
                <a:gd name="connsiteY0" fmla="*/ 126128 h 1261281"/>
                <a:gd name="connsiteX1" fmla="*/ 126128 w 7753870"/>
                <a:gd name="connsiteY1" fmla="*/ 0 h 1261281"/>
                <a:gd name="connsiteX2" fmla="*/ 7627742 w 7753870"/>
                <a:gd name="connsiteY2" fmla="*/ 0 h 1261281"/>
                <a:gd name="connsiteX3" fmla="*/ 7753870 w 7753870"/>
                <a:gd name="connsiteY3" fmla="*/ 126128 h 1261281"/>
                <a:gd name="connsiteX4" fmla="*/ 7753870 w 7753870"/>
                <a:gd name="connsiteY4" fmla="*/ 1135153 h 1261281"/>
                <a:gd name="connsiteX5" fmla="*/ 7627742 w 7753870"/>
                <a:gd name="connsiteY5" fmla="*/ 1261281 h 1261281"/>
                <a:gd name="connsiteX6" fmla="*/ 126128 w 7753870"/>
                <a:gd name="connsiteY6" fmla="*/ 1261281 h 1261281"/>
                <a:gd name="connsiteX7" fmla="*/ 0 w 7753870"/>
                <a:gd name="connsiteY7" fmla="*/ 1135153 h 1261281"/>
                <a:gd name="connsiteX8" fmla="*/ 0 w 7753870"/>
                <a:gd name="connsiteY8" fmla="*/ 126128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3870" h="1261281">
                  <a:moveTo>
                    <a:pt x="0" y="126128"/>
                  </a:moveTo>
                  <a:cubicBezTo>
                    <a:pt x="0" y="56469"/>
                    <a:pt x="56469" y="0"/>
                    <a:pt x="126128" y="0"/>
                  </a:cubicBezTo>
                  <a:lnTo>
                    <a:pt x="7627742" y="0"/>
                  </a:lnTo>
                  <a:cubicBezTo>
                    <a:pt x="7697401" y="0"/>
                    <a:pt x="7753870" y="56469"/>
                    <a:pt x="7753870" y="126128"/>
                  </a:cubicBezTo>
                  <a:lnTo>
                    <a:pt x="7753870" y="1135153"/>
                  </a:lnTo>
                  <a:cubicBezTo>
                    <a:pt x="7753870" y="1204812"/>
                    <a:pt x="7697401" y="1261281"/>
                    <a:pt x="7627742" y="1261281"/>
                  </a:cubicBezTo>
                  <a:lnTo>
                    <a:pt x="126128" y="1261281"/>
                  </a:lnTo>
                  <a:cubicBezTo>
                    <a:pt x="56469" y="1261281"/>
                    <a:pt x="0" y="1204812"/>
                    <a:pt x="0" y="1135153"/>
                  </a:cubicBezTo>
                  <a:lnTo>
                    <a:pt x="0" y="1261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522" tIns="105522" rIns="105522" bIns="105522"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Segoe UI Semibold"/>
                  <a:cs typeface="Arial"/>
                </a:rPr>
                <a:t>Board of Directors/Members Committee</a:t>
              </a:r>
            </a:p>
          </p:txBody>
        </p:sp>
        <p:sp>
          <p:nvSpPr>
            <p:cNvPr id="9" name="Freeform 8"/>
            <p:cNvSpPr/>
            <p:nvPr/>
          </p:nvSpPr>
          <p:spPr>
            <a:xfrm>
              <a:off x="920547" y="2474941"/>
              <a:ext cx="1033298" cy="653799"/>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cs typeface="Arial"/>
                </a:rPr>
                <a:t>Staff</a:t>
              </a:r>
              <a:endParaRPr kumimoji="0" lang="en-US" sz="2200" b="0" i="0" u="none" strike="noStrike" kern="1200" cap="none" spc="0" normalizeH="0" baseline="0" noProof="0">
                <a:ln>
                  <a:noFill/>
                </a:ln>
                <a:solidFill>
                  <a:prstClr val="white"/>
                </a:solidFill>
                <a:effectLst/>
                <a:uLnTx/>
                <a:uFillTx/>
                <a:latin typeface="Segoe UI"/>
                <a:cs typeface="Arial"/>
              </a:endParaRPr>
            </a:p>
          </p:txBody>
        </p:sp>
        <p:sp>
          <p:nvSpPr>
            <p:cNvPr id="10" name="Freeform 9"/>
            <p:cNvSpPr/>
            <p:nvPr/>
          </p:nvSpPr>
          <p:spPr>
            <a:xfrm>
              <a:off x="2102344" y="4062313"/>
              <a:ext cx="1443794" cy="576630"/>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2">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Corporate Governance</a:t>
              </a:r>
            </a:p>
          </p:txBody>
        </p:sp>
        <p:sp>
          <p:nvSpPr>
            <p:cNvPr id="11" name="Freeform 10"/>
            <p:cNvSpPr/>
            <p:nvPr/>
          </p:nvSpPr>
          <p:spPr>
            <a:xfrm>
              <a:off x="2102344" y="4761157"/>
              <a:ext cx="1443794" cy="312514"/>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2">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Finance</a:t>
              </a:r>
            </a:p>
          </p:txBody>
        </p:sp>
        <p:sp>
          <p:nvSpPr>
            <p:cNvPr id="12" name="Freeform 11"/>
            <p:cNvSpPr/>
            <p:nvPr/>
          </p:nvSpPr>
          <p:spPr>
            <a:xfrm>
              <a:off x="2102344" y="5161807"/>
              <a:ext cx="1443794" cy="528887"/>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2">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Human Resources</a:t>
              </a:r>
            </a:p>
          </p:txBody>
        </p:sp>
        <p:sp>
          <p:nvSpPr>
            <p:cNvPr id="13" name="Freeform 12"/>
            <p:cNvSpPr/>
            <p:nvPr/>
          </p:nvSpPr>
          <p:spPr>
            <a:xfrm>
              <a:off x="2102344" y="6247648"/>
              <a:ext cx="1443794" cy="525208"/>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2">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Strategic Planning</a:t>
              </a:r>
            </a:p>
          </p:txBody>
        </p:sp>
        <p:sp>
          <p:nvSpPr>
            <p:cNvPr id="14" name="Freeform 13"/>
            <p:cNvSpPr/>
            <p:nvPr/>
          </p:nvSpPr>
          <p:spPr>
            <a:xfrm>
              <a:off x="2102344" y="5808691"/>
              <a:ext cx="1443794" cy="318663"/>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2">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Oversight</a:t>
              </a:r>
            </a:p>
          </p:txBody>
        </p:sp>
        <p:sp>
          <p:nvSpPr>
            <p:cNvPr id="15" name="Freeform 14"/>
            <p:cNvSpPr/>
            <p:nvPr/>
          </p:nvSpPr>
          <p:spPr>
            <a:xfrm>
              <a:off x="2102344" y="3180132"/>
              <a:ext cx="1489262" cy="784736"/>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2">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Markets &amp; Operations Policy</a:t>
              </a:r>
            </a:p>
          </p:txBody>
        </p:sp>
        <p:sp>
          <p:nvSpPr>
            <p:cNvPr id="16" name="Freeform 15"/>
            <p:cNvSpPr/>
            <p:nvPr/>
          </p:nvSpPr>
          <p:spPr>
            <a:xfrm>
              <a:off x="3762773" y="3353417"/>
              <a:ext cx="1338199" cy="586424"/>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Working Groups</a:t>
              </a:r>
            </a:p>
          </p:txBody>
        </p:sp>
        <p:sp>
          <p:nvSpPr>
            <p:cNvPr id="17" name="Freeform 16"/>
            <p:cNvSpPr/>
            <p:nvPr/>
          </p:nvSpPr>
          <p:spPr>
            <a:xfrm>
              <a:off x="5775053" y="1687880"/>
              <a:ext cx="2916724" cy="574680"/>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Segoe UI Semibold"/>
                  <a:cs typeface="Arial"/>
                </a:rPr>
                <a:t>Regional State Committee</a:t>
              </a:r>
            </a:p>
          </p:txBody>
        </p:sp>
        <p:sp>
          <p:nvSpPr>
            <p:cNvPr id="18" name="Freeform 17"/>
            <p:cNvSpPr/>
            <p:nvPr/>
          </p:nvSpPr>
          <p:spPr>
            <a:xfrm>
              <a:off x="6482119" y="2486756"/>
              <a:ext cx="1537070" cy="932159"/>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Cost Allocation Working Group</a:t>
              </a:r>
            </a:p>
          </p:txBody>
        </p:sp>
        <p:sp>
          <p:nvSpPr>
            <p:cNvPr id="19" name="Freeform 18"/>
            <p:cNvSpPr/>
            <p:nvPr/>
          </p:nvSpPr>
          <p:spPr>
            <a:xfrm>
              <a:off x="8754755" y="1687880"/>
              <a:ext cx="1545570" cy="574679"/>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white"/>
                  </a:solidFill>
                  <a:effectLst/>
                  <a:uLnTx/>
                  <a:uFillTx/>
                  <a:latin typeface="Segoe UI Semibold"/>
                  <a:cs typeface="Arial"/>
                </a:rPr>
                <a:t>Membership</a:t>
              </a:r>
            </a:p>
          </p:txBody>
        </p:sp>
      </p:grpSp>
      <p:sp>
        <p:nvSpPr>
          <p:cNvPr id="24" name="Freeform 23"/>
          <p:cNvSpPr/>
          <p:nvPr/>
        </p:nvSpPr>
        <p:spPr>
          <a:xfrm>
            <a:off x="1705069" y="1995622"/>
            <a:ext cx="1815897" cy="723893"/>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cs typeface="Arial"/>
              </a:rPr>
              <a:t>Committees</a:t>
            </a:r>
            <a:endParaRPr kumimoji="0" lang="en-US" sz="2200" b="0" i="0" u="none" strike="noStrike" kern="1200" cap="none" spc="0" normalizeH="0" baseline="0" noProof="0">
              <a:ln>
                <a:noFill/>
              </a:ln>
              <a:solidFill>
                <a:prstClr val="white"/>
              </a:solidFill>
              <a:effectLst/>
              <a:uLnTx/>
              <a:uFillTx/>
              <a:latin typeface="Segoe UI"/>
              <a:cs typeface="Arial"/>
            </a:endParaRPr>
          </a:p>
        </p:txBody>
      </p:sp>
      <p:sp>
        <p:nvSpPr>
          <p:cNvPr id="26" name="Freeform 25"/>
          <p:cNvSpPr/>
          <p:nvPr/>
        </p:nvSpPr>
        <p:spPr>
          <a:xfrm>
            <a:off x="3738910" y="5036940"/>
            <a:ext cx="1632140" cy="622140"/>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Advisory Groups</a:t>
            </a:r>
          </a:p>
        </p:txBody>
      </p:sp>
      <p:sp>
        <p:nvSpPr>
          <p:cNvPr id="27" name="Freeform 26"/>
          <p:cNvSpPr/>
          <p:nvPr/>
        </p:nvSpPr>
        <p:spPr>
          <a:xfrm>
            <a:off x="3738910" y="3924389"/>
            <a:ext cx="1632140" cy="528315"/>
          </a:xfrm>
          <a:custGeom>
            <a:avLst/>
            <a:gdLst>
              <a:gd name="connsiteX0" fmla="*/ 0 w 1033298"/>
              <a:gd name="connsiteY0" fmla="*/ 103330 h 1261281"/>
              <a:gd name="connsiteX1" fmla="*/ 103330 w 1033298"/>
              <a:gd name="connsiteY1" fmla="*/ 0 h 1261281"/>
              <a:gd name="connsiteX2" fmla="*/ 929968 w 1033298"/>
              <a:gd name="connsiteY2" fmla="*/ 0 h 1261281"/>
              <a:gd name="connsiteX3" fmla="*/ 1033298 w 1033298"/>
              <a:gd name="connsiteY3" fmla="*/ 103330 h 1261281"/>
              <a:gd name="connsiteX4" fmla="*/ 1033298 w 1033298"/>
              <a:gd name="connsiteY4" fmla="*/ 1157951 h 1261281"/>
              <a:gd name="connsiteX5" fmla="*/ 929968 w 1033298"/>
              <a:gd name="connsiteY5" fmla="*/ 1261281 h 1261281"/>
              <a:gd name="connsiteX6" fmla="*/ 103330 w 1033298"/>
              <a:gd name="connsiteY6" fmla="*/ 1261281 h 1261281"/>
              <a:gd name="connsiteX7" fmla="*/ 0 w 1033298"/>
              <a:gd name="connsiteY7" fmla="*/ 1157951 h 1261281"/>
              <a:gd name="connsiteX8" fmla="*/ 0 w 1033298"/>
              <a:gd name="connsiteY8" fmla="*/ 103330 h 12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98" h="1261281">
                <a:moveTo>
                  <a:pt x="0" y="103330"/>
                </a:moveTo>
                <a:cubicBezTo>
                  <a:pt x="0" y="46262"/>
                  <a:pt x="46262" y="0"/>
                  <a:pt x="103330" y="0"/>
                </a:cubicBezTo>
                <a:lnTo>
                  <a:pt x="929968" y="0"/>
                </a:lnTo>
                <a:cubicBezTo>
                  <a:pt x="987036" y="0"/>
                  <a:pt x="1033298" y="46262"/>
                  <a:pt x="1033298" y="103330"/>
                </a:cubicBezTo>
                <a:lnTo>
                  <a:pt x="1033298" y="1157951"/>
                </a:lnTo>
                <a:cubicBezTo>
                  <a:pt x="1033298" y="1215019"/>
                  <a:pt x="987036" y="1261281"/>
                  <a:pt x="929968" y="1261281"/>
                </a:cubicBezTo>
                <a:lnTo>
                  <a:pt x="103330" y="1261281"/>
                </a:lnTo>
                <a:cubicBezTo>
                  <a:pt x="46262" y="1261281"/>
                  <a:pt x="0" y="1215019"/>
                  <a:pt x="0" y="1157951"/>
                </a:cubicBezTo>
                <a:lnTo>
                  <a:pt x="0" y="103330"/>
                </a:lnTo>
                <a:close/>
              </a:path>
            </a:pathLst>
          </a:cu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5984" tIns="75984" rIns="75984" bIns="75984" numCol="1" spcCol="1270" anchor="ctr" anchorCtr="0">
            <a:noAutofit/>
          </a:bodyP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cs typeface="Arial"/>
              </a:rPr>
              <a:t>User Forums</a:t>
            </a:r>
          </a:p>
        </p:txBody>
      </p:sp>
      <p:sp>
        <p:nvSpPr>
          <p:cNvPr id="23" name="Down Arrow 22"/>
          <p:cNvSpPr/>
          <p:nvPr/>
        </p:nvSpPr>
        <p:spPr>
          <a:xfrm>
            <a:off x="725214" y="1742753"/>
            <a:ext cx="241738" cy="2659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cs typeface="Arial"/>
            </a:endParaRPr>
          </a:p>
        </p:txBody>
      </p:sp>
      <p:sp>
        <p:nvSpPr>
          <p:cNvPr id="31" name="Down Arrow 30"/>
          <p:cNvSpPr/>
          <p:nvPr/>
        </p:nvSpPr>
        <p:spPr>
          <a:xfrm>
            <a:off x="2371279" y="1746919"/>
            <a:ext cx="241738" cy="2659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cs typeface="Arial"/>
            </a:endParaRPr>
          </a:p>
        </p:txBody>
      </p:sp>
      <p:sp>
        <p:nvSpPr>
          <p:cNvPr id="32" name="Down Arrow 31"/>
          <p:cNvSpPr/>
          <p:nvPr/>
        </p:nvSpPr>
        <p:spPr>
          <a:xfrm>
            <a:off x="7840651" y="1719675"/>
            <a:ext cx="241738" cy="2659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cs typeface="Arial"/>
            </a:endParaRPr>
          </a:p>
        </p:txBody>
      </p:sp>
      <p:sp>
        <p:nvSpPr>
          <p:cNvPr id="25" name="Right Arrow 24"/>
          <p:cNvSpPr/>
          <p:nvPr/>
        </p:nvSpPr>
        <p:spPr>
          <a:xfrm>
            <a:off x="3339517" y="3160497"/>
            <a:ext cx="399393" cy="201309"/>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cs typeface="Arial"/>
            </a:endParaRPr>
          </a:p>
        </p:txBody>
      </p:sp>
      <p:sp>
        <p:nvSpPr>
          <p:cNvPr id="30" name="TextBox 29"/>
          <p:cNvSpPr txBox="1"/>
          <p:nvPr/>
        </p:nvSpPr>
        <p:spPr>
          <a:xfrm>
            <a:off x="3674258" y="5609108"/>
            <a:ext cx="179654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2A363B"/>
                </a:solidFill>
                <a:effectLst/>
                <a:uLnTx/>
                <a:uFillTx/>
                <a:latin typeface="Segoe UI"/>
                <a:cs typeface="Arial"/>
              </a:rPr>
              <a:t>Advises Board &amp; Committees as needed</a:t>
            </a:r>
          </a:p>
        </p:txBody>
      </p:sp>
      <p:sp>
        <p:nvSpPr>
          <p:cNvPr id="37" name="TextBox 36"/>
          <p:cNvSpPr txBox="1"/>
          <p:nvPr/>
        </p:nvSpPr>
        <p:spPr>
          <a:xfrm>
            <a:off x="3629925" y="4386010"/>
            <a:ext cx="190552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2A363B"/>
                </a:solidFill>
                <a:effectLst/>
                <a:uLnTx/>
                <a:uFillTx/>
                <a:latin typeface="Segoe UI"/>
                <a:cs typeface="Arial"/>
              </a:rPr>
              <a:t>Open stakeholder forums</a:t>
            </a:r>
          </a:p>
        </p:txBody>
      </p:sp>
      <p:sp>
        <p:nvSpPr>
          <p:cNvPr id="34" name="Rounded Rectangular Callout 33"/>
          <p:cNvSpPr/>
          <p:nvPr/>
        </p:nvSpPr>
        <p:spPr>
          <a:xfrm>
            <a:off x="6999260" y="4102754"/>
            <a:ext cx="4625810" cy="1868372"/>
          </a:xfrm>
          <a:prstGeom prst="wedgeRoundRectCallout">
            <a:avLst>
              <a:gd name="adj1" fmla="val -47777"/>
              <a:gd name="adj2" fmla="val -77010"/>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2399BB"/>
                </a:solidFill>
                <a:effectLst/>
                <a:uLnTx/>
                <a:uFillTx/>
                <a:latin typeface="Segoe UI Semibold"/>
                <a:cs typeface="Arial"/>
              </a:rPr>
              <a:t>500+ stakeholders drive decisions &amp; strategic direction</a:t>
            </a: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2399BB"/>
              </a:solidFill>
              <a:effectLst/>
              <a:uLnTx/>
              <a:uFillTx/>
              <a:latin typeface="Segoe UI Semibold"/>
              <a:cs typeface="Arial"/>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2399BB"/>
                </a:solidFill>
                <a:effectLst/>
                <a:uLnTx/>
                <a:uFillTx/>
                <a:latin typeface="Segoe UI Semibold"/>
                <a:ea typeface="ＭＳ Ｐゴシック" pitchFamily="34" charset="-128"/>
                <a:cs typeface="Arial"/>
              </a:rPr>
              <a:t>Rosters represent member diversity</a:t>
            </a:r>
            <a:endParaRPr kumimoji="0" lang="en-US" sz="2400" b="0" i="0" u="none" strike="noStrike" kern="1200" cap="none" spc="0" normalizeH="0" baseline="0" noProof="0">
              <a:ln>
                <a:noFill/>
              </a:ln>
              <a:solidFill>
                <a:srgbClr val="2399BB"/>
              </a:solidFill>
              <a:effectLst/>
              <a:uLnTx/>
              <a:uFillTx/>
              <a:latin typeface="Segoe UI Semibold"/>
              <a:cs typeface="Arial"/>
            </a:endParaRPr>
          </a:p>
        </p:txBody>
      </p:sp>
    </p:spTree>
    <p:custDataLst>
      <p:tags r:id="rId1"/>
    </p:custDataLst>
    <p:extLst>
      <p:ext uri="{BB962C8B-B14F-4D97-AF65-F5344CB8AC3E}">
        <p14:creationId xmlns:p14="http://schemas.microsoft.com/office/powerpoint/2010/main" val="143942390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Transmission</a:t>
            </a:r>
          </a:p>
        </p:txBody>
      </p:sp>
    </p:spTree>
    <p:custDataLst>
      <p:tags r:id="rId1"/>
    </p:custDataLst>
    <p:extLst>
      <p:ext uri="{BB962C8B-B14F-4D97-AF65-F5344CB8AC3E}">
        <p14:creationId xmlns:p14="http://schemas.microsoft.com/office/powerpoint/2010/main" val="428876066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9987"/>
            <a:ext cx="8875058" cy="5418025"/>
          </a:xfrm>
          <a:prstGeom prst="rect">
            <a:avLst/>
          </a:prstGeom>
        </p:spPr>
      </p:pic>
      <p:sp>
        <p:nvSpPr>
          <p:cNvPr id="111621" name="Rectangle 4"/>
          <p:cNvSpPr>
            <a:spLocks noChangeArrowheads="1"/>
          </p:cNvSpPr>
          <p:nvPr/>
        </p:nvSpPr>
        <p:spPr bwMode="auto">
          <a:xfrm>
            <a:off x="8458200" y="64008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Arial" pitchFamily="34" charset="0"/>
                <a:ea typeface="+mn-ea"/>
                <a:cs typeface="+mn-cs"/>
              </a:defRPr>
            </a:lvl1pPr>
            <a:lvl2pPr marL="742950" indent="-285750" algn="l" defTabSz="914400" rtl="0" eaLnBrk="1" latinLnBrk="0" hangingPunct="1">
              <a:defRPr sz="1800" kern="1200">
                <a:solidFill>
                  <a:schemeClr val="tx1"/>
                </a:solidFill>
                <a:latin typeface="Arial" pitchFamily="34" charset="0"/>
                <a:ea typeface="+mn-ea"/>
                <a:cs typeface="+mn-cs"/>
              </a:defRPr>
            </a:lvl2pPr>
            <a:lvl3pPr marL="1143000" indent="-228600" algn="l" defTabSz="914400" rtl="0" eaLnBrk="1" latinLnBrk="0" hangingPunct="1">
              <a:defRPr sz="1800" kern="1200">
                <a:solidFill>
                  <a:schemeClr val="tx1"/>
                </a:solidFill>
                <a:latin typeface="Arial" pitchFamily="34" charset="0"/>
                <a:ea typeface="+mn-ea"/>
                <a:cs typeface="+mn-cs"/>
              </a:defRPr>
            </a:lvl3pPr>
            <a:lvl4pPr marL="1600200" indent="-228600" algn="l" defTabSz="914400" rtl="0" eaLnBrk="1" latinLnBrk="0" hangingPunct="1">
              <a:defRPr sz="1800" kern="1200">
                <a:solidFill>
                  <a:schemeClr val="tx1"/>
                </a:solidFill>
                <a:latin typeface="Arial" pitchFamily="34" charset="0"/>
                <a:ea typeface="+mn-ea"/>
                <a:cs typeface="+mn-cs"/>
              </a:defRPr>
            </a:lvl4pPr>
            <a:lvl5pPr marL="2057400" indent="-228600" algn="l" defTabSz="914400" rtl="0" eaLnBrk="1" latinLnBrk="0" hangingPunct="1">
              <a:defRPr sz="1800" kern="1200">
                <a:solidFill>
                  <a:schemeClr val="tx1"/>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prstClr val="white"/>
              </a:solidFill>
              <a:effectLst/>
              <a:uLnTx/>
              <a:uFillTx/>
              <a:latin typeface="Calibri" panose="020F0502020204030204" pitchFamily="34" charset="0"/>
              <a:cs typeface="Arial" pitchFamily="34" charset="0"/>
            </a:endParaRPr>
          </a:p>
        </p:txBody>
      </p:sp>
      <p:sp>
        <p:nvSpPr>
          <p:cNvPr id="111622" name="Rectangle 5"/>
          <p:cNvSpPr>
            <a:spLocks noChangeArrowheads="1"/>
          </p:cNvSpPr>
          <p:nvPr/>
        </p:nvSpPr>
        <p:spPr bwMode="auto">
          <a:xfrm>
            <a:off x="1524000" y="12954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231775" indent="-231775" algn="l" defTabSz="914400" rtl="0" eaLnBrk="1" latinLnBrk="0" hangingPunct="1">
              <a:defRPr sz="1800" kern="1200">
                <a:solidFill>
                  <a:schemeClr val="tx1"/>
                </a:solidFill>
                <a:latin typeface="Arial" pitchFamily="34" charset="0"/>
                <a:ea typeface="+mn-ea"/>
                <a:cs typeface="+mn-cs"/>
              </a:defRPr>
            </a:lvl1pPr>
            <a:lvl2pPr marL="742950" indent="-285750" algn="l" defTabSz="914400" rtl="0" eaLnBrk="1" latinLnBrk="0" hangingPunct="1">
              <a:defRPr sz="1800" kern="1200">
                <a:solidFill>
                  <a:schemeClr val="tx1"/>
                </a:solidFill>
                <a:latin typeface="Arial" pitchFamily="34" charset="0"/>
                <a:ea typeface="+mn-ea"/>
                <a:cs typeface="+mn-cs"/>
              </a:defRPr>
            </a:lvl2pPr>
            <a:lvl3pPr marL="1143000" indent="-228600" algn="l" defTabSz="914400" rtl="0" eaLnBrk="1" latinLnBrk="0" hangingPunct="1">
              <a:defRPr sz="1800" kern="1200">
                <a:solidFill>
                  <a:schemeClr val="tx1"/>
                </a:solidFill>
                <a:latin typeface="Arial" pitchFamily="34" charset="0"/>
                <a:ea typeface="+mn-ea"/>
                <a:cs typeface="+mn-cs"/>
              </a:defRPr>
            </a:lvl3pPr>
            <a:lvl4pPr marL="1600200" indent="-228600" algn="l" defTabSz="914400" rtl="0" eaLnBrk="1" latinLnBrk="0" hangingPunct="1">
              <a:defRPr sz="1800" kern="1200">
                <a:solidFill>
                  <a:schemeClr val="tx1"/>
                </a:solidFill>
                <a:latin typeface="Arial" pitchFamily="34" charset="0"/>
                <a:ea typeface="+mn-ea"/>
                <a:cs typeface="+mn-cs"/>
              </a:defRPr>
            </a:lvl4pPr>
            <a:lvl5pPr marL="2057400" indent="-228600" algn="l" defTabSz="914400" rtl="0" eaLnBrk="1" latinLnBrk="0" hangingPunct="1">
              <a:defRPr sz="1800" kern="1200">
                <a:solidFill>
                  <a:schemeClr val="tx1"/>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231775" marR="0" lvl="0" indent="-231775" algn="l" defTabSz="914400" rtl="0" eaLnBrk="1" fontAlgn="auto" latinLnBrk="0" hangingPunct="1">
              <a:lnSpc>
                <a:spcPct val="100000"/>
              </a:lnSpc>
              <a:spcBef>
                <a:spcPct val="15000"/>
              </a:spcBef>
              <a:spcAft>
                <a:spcPct val="0"/>
              </a:spcAft>
              <a:buClrTx/>
              <a:buSzTx/>
              <a:buFontTx/>
              <a:buChar char="•"/>
              <a:tabLst/>
              <a:defRPr/>
            </a:pPr>
            <a:endParaRPr kumimoji="0" lang="en-US" altLang="en-US" sz="2500" b="1" i="0" u="none" strike="noStrike" kern="1200" cap="none" spc="0" normalizeH="0" baseline="0" noProof="0">
              <a:ln>
                <a:noFill/>
              </a:ln>
              <a:solidFill>
                <a:srgbClr val="000000"/>
              </a:solidFill>
              <a:effectLst/>
              <a:uLnTx/>
              <a:uFillTx/>
              <a:latin typeface="Calibri" panose="020F0502020204030204" pitchFamily="34" charset="0"/>
              <a:cs typeface="Arial" pitchFamily="34" charset="0"/>
            </a:endParaRPr>
          </a:p>
        </p:txBody>
      </p:sp>
      <p:sp>
        <p:nvSpPr>
          <p:cNvPr id="4" name="Content Placeholder 3"/>
          <p:cNvSpPr>
            <a:spLocks noGrp="1"/>
          </p:cNvSpPr>
          <p:nvPr>
            <p:ph idx="1"/>
          </p:nvPr>
        </p:nvSpPr>
        <p:spPr>
          <a:xfrm>
            <a:off x="9067800" y="718782"/>
            <a:ext cx="2943225" cy="4850175"/>
          </a:xfrm>
          <a:noFill/>
        </p:spPr>
        <p:txBody>
          <a:bodyPr>
            <a:noAutofit/>
          </a:bodyPr>
          <a:lstStyle/>
          <a:p>
            <a:pPr marL="0" indent="0">
              <a:buNone/>
            </a:pPr>
            <a:r>
              <a:rPr lang="en-US" sz="2400">
                <a:latin typeface="Segoe UI Black" panose="020B0A02040204020203" pitchFamily="34" charset="0"/>
                <a:ea typeface="Segoe UI Black" panose="020B0A02040204020203" pitchFamily="34" charset="0"/>
                <a:cs typeface="Segoe UI Black" panose="020B0A02040204020203" pitchFamily="34" charset="0"/>
              </a:rPr>
              <a:t>MILES OF TRANSMISSION: 72,820</a:t>
            </a:r>
          </a:p>
          <a:p>
            <a:pPr marL="231775" lvl="1" defTabSz="601663"/>
            <a:r>
              <a:rPr lang="en-US" sz="2000"/>
              <a:t>69 kV	19,606</a:t>
            </a:r>
          </a:p>
          <a:p>
            <a:pPr marL="231775" lvl="1" defTabSz="601663"/>
            <a:r>
              <a:rPr lang="en-US" sz="2000"/>
              <a:t>115 kV	17,032</a:t>
            </a:r>
          </a:p>
          <a:p>
            <a:pPr marL="231775" lvl="1" defTabSz="601663"/>
            <a:r>
              <a:rPr lang="en-US" sz="2000"/>
              <a:t>138 kV	9,943</a:t>
            </a:r>
          </a:p>
          <a:p>
            <a:pPr marL="231775" lvl="1" defTabSz="601663"/>
            <a:r>
              <a:rPr lang="en-US" sz="2000"/>
              <a:t>161 kV	5,677</a:t>
            </a:r>
          </a:p>
          <a:p>
            <a:pPr marL="231775" lvl="1" defTabSz="601663"/>
            <a:r>
              <a:rPr lang="en-US" sz="2000"/>
              <a:t>230 kV	7,817</a:t>
            </a:r>
          </a:p>
          <a:p>
            <a:pPr marL="231775" lvl="1" defTabSz="601663"/>
            <a:r>
              <a:rPr lang="en-US" sz="2000"/>
              <a:t>345 kV	12,655</a:t>
            </a:r>
          </a:p>
          <a:p>
            <a:pPr marL="231775" lvl="1" defTabSz="601663"/>
            <a:r>
              <a:rPr lang="en-US" sz="2000"/>
              <a:t>500 kV	91</a:t>
            </a:r>
          </a:p>
          <a:p>
            <a:pPr marL="231775" lvl="1" defTabSz="601663"/>
            <a:endParaRPr lang="en-US" sz="2000"/>
          </a:p>
          <a:p>
            <a:pPr marL="3175" lvl="1" indent="0" defTabSz="601663">
              <a:buNone/>
            </a:pPr>
            <a:r>
              <a:rPr lang="en-US" sz="1800" i="1"/>
              <a:t>As of January 29, 2024</a:t>
            </a:r>
          </a:p>
        </p:txBody>
      </p:sp>
    </p:spTree>
    <p:custDataLst>
      <p:tags r:id="rId1"/>
    </p:custDataLst>
    <p:extLst>
      <p:ext uri="{BB962C8B-B14F-4D97-AF65-F5344CB8AC3E}">
        <p14:creationId xmlns:p14="http://schemas.microsoft.com/office/powerpoint/2010/main" val="35919641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4985" y="-838200"/>
            <a:ext cx="12173527" cy="8113302"/>
          </a:xfrm>
          <a:prstGeom prst="rect">
            <a:avLst/>
          </a:prstGeom>
        </p:spPr>
      </p:pic>
      <p:sp>
        <p:nvSpPr>
          <p:cNvPr id="6" name="Rectangle 5"/>
          <p:cNvSpPr/>
          <p:nvPr/>
        </p:nvSpPr>
        <p:spPr>
          <a:xfrm>
            <a:off x="914400" y="762000"/>
            <a:ext cx="10538360" cy="5709286"/>
          </a:xfrm>
          <a:prstGeom prst="rect">
            <a:avLst/>
          </a:prstGeom>
          <a:solidFill>
            <a:schemeClr val="tx1">
              <a:lumMod val="85000"/>
              <a:lumOff val="15000"/>
              <a:alpha val="85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Segoe UI"/>
              <a:ea typeface="+mn-ea"/>
              <a:cs typeface="Arial"/>
            </a:endParaRPr>
          </a:p>
        </p:txBody>
      </p:sp>
      <p:sp>
        <p:nvSpPr>
          <p:cNvPr id="2" name="Title 1"/>
          <p:cNvSpPr>
            <a:spLocks noGrp="1"/>
          </p:cNvSpPr>
          <p:nvPr>
            <p:ph type="title"/>
          </p:nvPr>
        </p:nvSpPr>
        <p:spPr>
          <a:xfrm>
            <a:off x="981075" y="803528"/>
            <a:ext cx="10942151" cy="939566"/>
          </a:xfrm>
          <a:noFill/>
        </p:spPr>
        <p:txBody>
          <a:bodyPr anchor="ctr"/>
          <a:lstStyle/>
          <a:p>
            <a:r>
              <a:rPr lang="en-US">
                <a:solidFill>
                  <a:schemeClr val="bg1"/>
                </a:solidFill>
              </a:rPr>
              <a:t>Who Pays for Transmission Projects?</a:t>
            </a:r>
          </a:p>
        </p:txBody>
      </p:sp>
      <p:sp>
        <p:nvSpPr>
          <p:cNvPr id="152578" name="Rectangle 3"/>
          <p:cNvSpPr>
            <a:spLocks noGrp="1" noChangeArrowheads="1"/>
          </p:cNvSpPr>
          <p:nvPr>
            <p:ph idx="1"/>
          </p:nvPr>
        </p:nvSpPr>
        <p:spPr bwMode="auto">
          <a:xfrm>
            <a:off x="1000125" y="1649686"/>
            <a:ext cx="10058401" cy="4850175"/>
          </a:xfrm>
          <a:noFill/>
        </p:spPr>
        <p:txBody>
          <a:bodyPr vert="horz" wrap="square" lIns="91440" tIns="45720" rIns="91440" bIns="45720" numCol="1" rtlCol="0" anchor="t" anchorCtr="0" compatLnSpc="1">
            <a:prstTxWarp prst="textNoShape">
              <a:avLst/>
            </a:prstTxWarp>
            <a:normAutofit/>
          </a:bodyPr>
          <a:lstStyle/>
          <a:p>
            <a:pPr>
              <a:buFont typeface="Arial"/>
              <a:buChar char="•"/>
            </a:pPr>
            <a:r>
              <a:rPr lang="en-US" altLang="en-US" sz="2400" b="1">
                <a:solidFill>
                  <a:schemeClr val="bg1"/>
                </a:solidFill>
              </a:rPr>
              <a:t>Sponsored</a:t>
            </a:r>
            <a:r>
              <a:rPr lang="en-US" altLang="en-US" sz="2400">
                <a:solidFill>
                  <a:schemeClr val="bg1"/>
                </a:solidFill>
              </a:rPr>
              <a:t>: Project owner builds and receives credit for use of transmission lines</a:t>
            </a:r>
          </a:p>
          <a:p>
            <a:pPr>
              <a:buFont typeface="Arial"/>
              <a:buChar char="•"/>
            </a:pPr>
            <a:r>
              <a:rPr lang="en-US" altLang="en-US" sz="2400" b="1">
                <a:solidFill>
                  <a:schemeClr val="bg1"/>
                </a:solidFill>
              </a:rPr>
              <a:t>Directly-assigned</a:t>
            </a:r>
            <a:r>
              <a:rPr lang="en-US" altLang="en-US" sz="2400">
                <a:solidFill>
                  <a:schemeClr val="bg1"/>
                </a:solidFill>
              </a:rPr>
              <a:t>: Project owner builds and is responsible for cost recovery and receives credit for use of transmission lines</a:t>
            </a:r>
          </a:p>
          <a:p>
            <a:pPr>
              <a:buFont typeface="Arial"/>
              <a:buChar char="•"/>
            </a:pPr>
            <a:r>
              <a:rPr lang="en-US" altLang="en-US" sz="2400" b="1">
                <a:solidFill>
                  <a:schemeClr val="bg1"/>
                </a:solidFill>
              </a:rPr>
              <a:t>Highway/Byway</a:t>
            </a:r>
            <a:r>
              <a:rPr lang="en-US" altLang="en-US" sz="2400">
                <a:solidFill>
                  <a:schemeClr val="bg1"/>
                </a:solidFill>
              </a:rPr>
              <a:t>: Most SPP projects paid for under this methodology</a:t>
            </a:r>
          </a:p>
          <a:p>
            <a:pPr>
              <a:buFont typeface="Arial"/>
              <a:buChar char="•"/>
            </a:pPr>
            <a:endParaRPr lang="en-US" altLang="en-US" sz="2400">
              <a:solidFill>
                <a:schemeClr val="bg1"/>
              </a:solidFill>
            </a:endParaRPr>
          </a:p>
          <a:p>
            <a:pPr>
              <a:buFont typeface="Arial"/>
              <a:buChar char="•"/>
            </a:pPr>
            <a:endParaRPr lang="en-US" altLang="en-US" sz="2400">
              <a:solidFill>
                <a:schemeClr val="bg1"/>
              </a:solidFill>
            </a:endParaRPr>
          </a:p>
          <a:p>
            <a:pPr>
              <a:buFont typeface="Arial"/>
              <a:buChar char="•"/>
            </a:pPr>
            <a:endParaRPr lang="en-US" altLang="en-US" sz="2400">
              <a:solidFill>
                <a:schemeClr val="bg1"/>
              </a:solidFill>
            </a:endParaRPr>
          </a:p>
          <a:p>
            <a:pPr>
              <a:buFont typeface="Arial"/>
              <a:buChar char="•"/>
            </a:pPr>
            <a:endParaRPr lang="en-US" altLang="en-US" sz="2400">
              <a:solidFill>
                <a:schemeClr val="bg1"/>
              </a:solidFill>
            </a:endParaRPr>
          </a:p>
          <a:p>
            <a:pPr>
              <a:buFont typeface="Arial"/>
              <a:buChar char="•"/>
            </a:pPr>
            <a:endParaRPr lang="en-US" altLang="en-US" sz="2400">
              <a:solidFill>
                <a:schemeClr val="bg1"/>
              </a:solidFill>
            </a:endParaRPr>
          </a:p>
          <a:p>
            <a:pPr>
              <a:buFont typeface="Arial"/>
              <a:buChar char="•"/>
            </a:pPr>
            <a:endParaRPr lang="en-US" altLang="en-US" sz="2400">
              <a:solidFill>
                <a:schemeClr val="bg1"/>
              </a:solidFill>
            </a:endParaRPr>
          </a:p>
        </p:txBody>
      </p:sp>
      <p:graphicFrame>
        <p:nvGraphicFramePr>
          <p:cNvPr id="5" name="Table 4"/>
          <p:cNvGraphicFramePr>
            <a:graphicFrameLocks noGrp="1"/>
          </p:cNvGraphicFramePr>
          <p:nvPr/>
        </p:nvGraphicFramePr>
        <p:xfrm>
          <a:off x="2301342" y="4311813"/>
          <a:ext cx="7924799" cy="1892300"/>
        </p:xfrm>
        <a:graphic>
          <a:graphicData uri="http://schemas.openxmlformats.org/drawingml/2006/table">
            <a:tbl>
              <a:tblPr bandRow="1">
                <a:tableStyleId>{6E25E649-3F16-4E02-A733-19D2CDBF48F0}</a:tableStyleId>
              </a:tblPr>
              <a:tblGrid>
                <a:gridCol w="3498335">
                  <a:extLst>
                    <a:ext uri="{9D8B030D-6E8A-4147-A177-3AD203B41FA5}">
                      <a16:colId xmlns:a16="http://schemas.microsoft.com/office/drawing/2014/main" val="20000"/>
                    </a:ext>
                  </a:extLst>
                </a:gridCol>
                <a:gridCol w="1499286">
                  <a:extLst>
                    <a:ext uri="{9D8B030D-6E8A-4147-A177-3AD203B41FA5}">
                      <a16:colId xmlns:a16="http://schemas.microsoft.com/office/drawing/2014/main" val="20001"/>
                    </a:ext>
                  </a:extLst>
                </a:gridCol>
                <a:gridCol w="2927178">
                  <a:extLst>
                    <a:ext uri="{9D8B030D-6E8A-4147-A177-3AD203B41FA5}">
                      <a16:colId xmlns:a16="http://schemas.microsoft.com/office/drawing/2014/main" val="20002"/>
                    </a:ext>
                  </a:extLst>
                </a:gridCol>
              </a:tblGrid>
              <a:tr h="567019">
                <a:tc>
                  <a:txBody>
                    <a:bodyPr/>
                    <a:lstStyle/>
                    <a:p>
                      <a:pPr marL="0" marR="0" algn="ctr">
                        <a:spcBef>
                          <a:spcPct val="0"/>
                        </a:spcBef>
                        <a:spcAft>
                          <a:spcPct val="0"/>
                        </a:spcAft>
                      </a:pPr>
                      <a:r>
                        <a:rPr lang="en-US" sz="2000" b="1" u="none"/>
                        <a:t>Voltage</a:t>
                      </a:r>
                      <a:endParaRPr lang="en-US" sz="2000" b="1" u="none">
                        <a:latin typeface="+mj-lt"/>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u="none"/>
                        <a:t>Region Pays</a:t>
                      </a:r>
                      <a:endParaRPr lang="en-US" sz="2000" b="1" u="none">
                        <a:latin typeface="+mj-lt"/>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u="none"/>
                        <a:t>Local Zone Pays</a:t>
                      </a:r>
                      <a:endParaRPr lang="en-US" sz="2000" b="1" u="none">
                        <a:latin typeface="+mj-lt"/>
                        <a:ea typeface="Times New Roman"/>
                        <a:cs typeface="Times New Roman"/>
                      </a:endParaRPr>
                    </a:p>
                  </a:txBody>
                  <a:tcPr marL="68580" marR="68580" marT="0" marB="0" anchor="ctr"/>
                </a:tc>
                <a:extLst>
                  <a:ext uri="{0D108BD9-81ED-4DB2-BD59-A6C34878D82A}">
                    <a16:rowId xmlns:a16="http://schemas.microsoft.com/office/drawing/2014/main" val="10000"/>
                  </a:ext>
                </a:extLst>
              </a:tr>
              <a:tr h="336550">
                <a:tc>
                  <a:txBody>
                    <a:bodyPr/>
                    <a:lstStyle/>
                    <a:p>
                      <a:pPr marL="0" marR="0" algn="ctr">
                        <a:spcBef>
                          <a:spcPct val="0"/>
                        </a:spcBef>
                        <a:spcAft>
                          <a:spcPct val="0"/>
                        </a:spcAft>
                      </a:pPr>
                      <a:r>
                        <a:rPr lang="en-US" sz="2000" b="1"/>
                        <a:t>300 kV and above</a:t>
                      </a:r>
                      <a:endParaRPr lang="en-US" sz="2000" b="1">
                        <a:latin typeface="Times New Roman"/>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a:t>100%</a:t>
                      </a:r>
                      <a:endParaRPr lang="en-US" sz="2000" b="1">
                        <a:latin typeface="Times New Roman"/>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a:t>0%</a:t>
                      </a:r>
                      <a:endParaRPr lang="en-US" sz="2000" b="1">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1"/>
                  </a:ext>
                </a:extLst>
              </a:tr>
              <a:tr h="304800">
                <a:tc>
                  <a:txBody>
                    <a:bodyPr/>
                    <a:lstStyle/>
                    <a:p>
                      <a:pPr marL="0" marR="0" algn="ctr">
                        <a:spcBef>
                          <a:spcPct val="0"/>
                        </a:spcBef>
                        <a:spcAft>
                          <a:spcPct val="0"/>
                        </a:spcAft>
                      </a:pPr>
                      <a:r>
                        <a:rPr lang="en-US" sz="2000" b="1"/>
                        <a:t>above 100 kV and below 300 kV</a:t>
                      </a:r>
                      <a:endParaRPr lang="en-US" sz="2000" b="1">
                        <a:latin typeface="Times New Roman"/>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a:t>33%</a:t>
                      </a:r>
                      <a:endParaRPr lang="en-US" sz="2000" b="1">
                        <a:latin typeface="Times New Roman"/>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a:t>67%</a:t>
                      </a:r>
                      <a:endParaRPr lang="en-US" sz="2000" b="1">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r h="336550">
                <a:tc>
                  <a:txBody>
                    <a:bodyPr/>
                    <a:lstStyle/>
                    <a:p>
                      <a:pPr marL="0" marR="0" algn="ctr">
                        <a:spcBef>
                          <a:spcPct val="0"/>
                        </a:spcBef>
                        <a:spcAft>
                          <a:spcPct val="0"/>
                        </a:spcAft>
                      </a:pPr>
                      <a:r>
                        <a:rPr lang="en-US" sz="2000" b="1"/>
                        <a:t>100 kV and below</a:t>
                      </a:r>
                      <a:endParaRPr lang="en-US" sz="2000" b="1">
                        <a:latin typeface="Times New Roman"/>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a:t>0%</a:t>
                      </a:r>
                      <a:endParaRPr lang="en-US" sz="2000" b="1">
                        <a:latin typeface="Times New Roman"/>
                        <a:ea typeface="Times New Roman"/>
                        <a:cs typeface="Times New Roman"/>
                      </a:endParaRPr>
                    </a:p>
                  </a:txBody>
                  <a:tcPr marL="68580" marR="68580" marT="0" marB="0" anchor="ctr"/>
                </a:tc>
                <a:tc>
                  <a:txBody>
                    <a:bodyPr/>
                    <a:lstStyle/>
                    <a:p>
                      <a:pPr marL="0" marR="0" algn="ctr">
                        <a:spcBef>
                          <a:spcPct val="0"/>
                        </a:spcBef>
                        <a:spcAft>
                          <a:spcPct val="0"/>
                        </a:spcAft>
                      </a:pPr>
                      <a:r>
                        <a:rPr lang="en-US" sz="2000" b="1"/>
                        <a:t>100%</a:t>
                      </a:r>
                      <a:endParaRPr lang="en-US" sz="2000" b="1">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6860739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SPP Services in the West</a:t>
            </a:r>
          </a:p>
        </p:txBody>
      </p:sp>
    </p:spTree>
    <p:extLst>
      <p:ext uri="{BB962C8B-B14F-4D97-AF65-F5344CB8AC3E}">
        <p14:creationId xmlns:p14="http://schemas.microsoft.com/office/powerpoint/2010/main" val="3876600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862838437"/>
              </p:ext>
            </p:extLst>
          </p:nvPr>
        </p:nvGraphicFramePr>
        <p:xfrm>
          <a:off x="396732" y="1634715"/>
          <a:ext cx="7942236" cy="5032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40936" y="152400"/>
            <a:ext cx="3348792" cy="1232865"/>
          </a:xfrm>
          <a:prstGeom prst="rect">
            <a:avLst/>
          </a:prstGeom>
        </p:spPr>
      </p:pic>
      <p:sp>
        <p:nvSpPr>
          <p:cNvPr id="3" name="Oval 2"/>
          <p:cNvSpPr/>
          <p:nvPr/>
        </p:nvSpPr>
        <p:spPr>
          <a:xfrm>
            <a:off x="10586748" y="1571215"/>
            <a:ext cx="1446759" cy="14467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Arial"/>
            </a:endParaRPr>
          </a:p>
        </p:txBody>
      </p:sp>
      <p:sp>
        <p:nvSpPr>
          <p:cNvPr id="13" name="Oval 12"/>
          <p:cNvSpPr/>
          <p:nvPr/>
        </p:nvSpPr>
        <p:spPr>
          <a:xfrm>
            <a:off x="8804234" y="1988867"/>
            <a:ext cx="1506583" cy="1506583"/>
          </a:xfrm>
          <a:prstGeom prst="ellipse">
            <a:avLst/>
          </a:prstGeom>
          <a:solidFill>
            <a:srgbClr val="FF7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Arial"/>
            </a:endParaRPr>
          </a:p>
        </p:txBody>
      </p:sp>
      <p:sp>
        <p:nvSpPr>
          <p:cNvPr id="16" name="Oval 15"/>
          <p:cNvSpPr/>
          <p:nvPr/>
        </p:nvSpPr>
        <p:spPr>
          <a:xfrm>
            <a:off x="8642859" y="3951425"/>
            <a:ext cx="1295400" cy="1295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Arial"/>
            </a:endParaRPr>
          </a:p>
        </p:txBody>
      </p:sp>
      <p:sp>
        <p:nvSpPr>
          <p:cNvPr id="17" name="Oval 16"/>
          <p:cNvSpPr/>
          <p:nvPr/>
        </p:nvSpPr>
        <p:spPr>
          <a:xfrm>
            <a:off x="10215568" y="3288168"/>
            <a:ext cx="1748225" cy="17482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Arial"/>
            </a:endParaRPr>
          </a:p>
        </p:txBody>
      </p:sp>
      <p:sp>
        <p:nvSpPr>
          <p:cNvPr id="18" name="Oval 17"/>
          <p:cNvSpPr/>
          <p:nvPr/>
        </p:nvSpPr>
        <p:spPr>
          <a:xfrm>
            <a:off x="9629253" y="5175516"/>
            <a:ext cx="1506583" cy="1506583"/>
          </a:xfrm>
          <a:prstGeom prst="ellipse">
            <a:avLst/>
          </a:prstGeom>
          <a:solidFill>
            <a:srgbClr val="FBA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Arial"/>
            </a:endParaRPr>
          </a:p>
        </p:txBody>
      </p:sp>
      <p:sp>
        <p:nvSpPr>
          <p:cNvPr id="4" name="TextBox 3"/>
          <p:cNvSpPr txBox="1"/>
          <p:nvPr/>
        </p:nvSpPr>
        <p:spPr>
          <a:xfrm>
            <a:off x="8802261" y="2144869"/>
            <a:ext cx="150855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Arial"/>
              </a:rPr>
              <a:t>Achieve clean energy goals</a:t>
            </a:r>
          </a:p>
        </p:txBody>
      </p:sp>
      <p:sp>
        <p:nvSpPr>
          <p:cNvPr id="19" name="TextBox 18"/>
          <p:cNvSpPr txBox="1"/>
          <p:nvPr/>
        </p:nvSpPr>
        <p:spPr>
          <a:xfrm>
            <a:off x="10250643" y="3457657"/>
            <a:ext cx="168156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Arial"/>
              </a:rPr>
              <a:t>New opportunities to trade low-cost power</a:t>
            </a:r>
          </a:p>
        </p:txBody>
      </p:sp>
      <p:sp>
        <p:nvSpPr>
          <p:cNvPr id="20" name="TextBox 19"/>
          <p:cNvSpPr txBox="1"/>
          <p:nvPr/>
        </p:nvSpPr>
        <p:spPr>
          <a:xfrm>
            <a:off x="8534400" y="4135904"/>
            <a:ext cx="1508556" cy="9694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Arial"/>
              </a:rPr>
              <a:t>Provide economic benefits</a:t>
            </a:r>
          </a:p>
        </p:txBody>
      </p:sp>
      <p:sp>
        <p:nvSpPr>
          <p:cNvPr id="21" name="TextBox 20"/>
          <p:cNvSpPr txBox="1"/>
          <p:nvPr/>
        </p:nvSpPr>
        <p:spPr>
          <a:xfrm>
            <a:off x="9651355" y="5479714"/>
            <a:ext cx="1508556" cy="9694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Arial"/>
              </a:rPr>
              <a:t>Maintain resource adequacy</a:t>
            </a:r>
          </a:p>
        </p:txBody>
      </p:sp>
      <p:sp>
        <p:nvSpPr>
          <p:cNvPr id="22" name="TextBox 21"/>
          <p:cNvSpPr txBox="1"/>
          <p:nvPr/>
        </p:nvSpPr>
        <p:spPr>
          <a:xfrm>
            <a:off x="10596150" y="1798866"/>
            <a:ext cx="1508556" cy="9694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Arial"/>
              </a:rPr>
              <a:t>Reinforce system reliability</a:t>
            </a:r>
          </a:p>
        </p:txBody>
      </p:sp>
    </p:spTree>
    <p:custDataLst>
      <p:tags r:id="rId1"/>
    </p:custDataLst>
    <p:extLst>
      <p:ext uri="{BB962C8B-B14F-4D97-AF65-F5344CB8AC3E}">
        <p14:creationId xmlns:p14="http://schemas.microsoft.com/office/powerpoint/2010/main" val="360740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Who we are</a:t>
            </a:r>
          </a:p>
        </p:txBody>
      </p:sp>
    </p:spTree>
    <p:custDataLst>
      <p:tags r:id="rId1"/>
    </p:custDataLst>
    <p:extLst>
      <p:ext uri="{BB962C8B-B14F-4D97-AF65-F5344CB8AC3E}">
        <p14:creationId xmlns:p14="http://schemas.microsoft.com/office/powerpoint/2010/main" val="10498885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73413C2E-2DDE-A992-29FD-7FB58CB0848F}"/>
              </a:ext>
            </a:extLst>
          </p:cNvPr>
          <p:cNvSpPr>
            <a:spLocks noGrp="1"/>
          </p:cNvSpPr>
          <p:nvPr>
            <p:ph type="title"/>
          </p:nvPr>
        </p:nvSpPr>
        <p:spPr>
          <a:xfrm>
            <a:off x="148519" y="215598"/>
            <a:ext cx="11440246" cy="939566"/>
          </a:xfrm>
        </p:spPr>
        <p:txBody>
          <a:bodyPr>
            <a:normAutofit/>
          </a:bodyPr>
          <a:lstStyle/>
          <a:p>
            <a:r>
              <a:rPr lang="en-US" err="1">
                <a:latin typeface="Segoe UI Black"/>
                <a:ea typeface="Segoe UI Black"/>
              </a:rPr>
              <a:t>SPp</a:t>
            </a:r>
            <a:r>
              <a:rPr lang="en-US">
                <a:latin typeface="Segoe UI Black"/>
                <a:ea typeface="Segoe UI Black"/>
              </a:rPr>
              <a:t> Western services </a:t>
            </a:r>
            <a:endParaRPr lang="en-US"/>
          </a:p>
        </p:txBody>
      </p:sp>
      <p:pic>
        <p:nvPicPr>
          <p:cNvPr id="3" name="Picture 2">
            <a:extLst>
              <a:ext uri="{FF2B5EF4-FFF2-40B4-BE49-F238E27FC236}">
                <a16:creationId xmlns:a16="http://schemas.microsoft.com/office/drawing/2014/main" id="{81214ED6-B564-C59E-B037-3753D7D75406}"/>
              </a:ext>
            </a:extLst>
          </p:cNvPr>
          <p:cNvPicPr>
            <a:picLocks noChangeAspect="1"/>
          </p:cNvPicPr>
          <p:nvPr/>
        </p:nvPicPr>
        <p:blipFill>
          <a:blip r:embed="rId3"/>
          <a:stretch>
            <a:fillRect/>
          </a:stretch>
        </p:blipFill>
        <p:spPr>
          <a:xfrm>
            <a:off x="731135" y="1160921"/>
            <a:ext cx="9755528" cy="5028083"/>
          </a:xfrm>
          <a:prstGeom prst="rect">
            <a:avLst/>
          </a:prstGeom>
        </p:spPr>
      </p:pic>
    </p:spTree>
    <p:extLst>
      <p:ext uri="{BB962C8B-B14F-4D97-AF65-F5344CB8AC3E}">
        <p14:creationId xmlns:p14="http://schemas.microsoft.com/office/powerpoint/2010/main" val="353564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RTO Expansion into the West</a:t>
            </a:r>
          </a:p>
        </p:txBody>
      </p:sp>
    </p:spTree>
    <p:extLst>
      <p:ext uri="{BB962C8B-B14F-4D97-AF65-F5344CB8AC3E}">
        <p14:creationId xmlns:p14="http://schemas.microsoft.com/office/powerpoint/2010/main" val="3444908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46469" y="-687477"/>
            <a:ext cx="12867069" cy="7877353"/>
          </a:xfrm>
        </p:spPr>
      </p:pic>
      <p:grpSp>
        <p:nvGrpSpPr>
          <p:cNvPr id="2" name="Group 1"/>
          <p:cNvGrpSpPr/>
          <p:nvPr/>
        </p:nvGrpSpPr>
        <p:grpSpPr>
          <a:xfrm>
            <a:off x="10995559" y="6329793"/>
            <a:ext cx="1049948" cy="389427"/>
            <a:chOff x="10995559" y="6329793"/>
            <a:chExt cx="1049948" cy="389427"/>
          </a:xfrm>
        </p:grpSpPr>
        <p:sp>
          <p:nvSpPr>
            <p:cNvPr id="10" name="Oval 9"/>
            <p:cNvSpPr/>
            <p:nvPr/>
          </p:nvSpPr>
          <p:spPr bwMode="gray">
            <a:xfrm>
              <a:off x="11680382" y="6363350"/>
              <a:ext cx="348347" cy="35587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cs typeface="Arial"/>
              </a:endParaRPr>
            </a:p>
          </p:txBody>
        </p:sp>
        <p:sp>
          <p:nvSpPr>
            <p:cNvPr id="11" name="Slide Number Placeholder 5"/>
            <p:cNvSpPr txBox="1"/>
            <p:nvPr/>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DCF08F63-ED02-406C-9432-F3661D040FC6}" type="slidenum">
                <a:rPr kumimoji="0" lang="en-US" sz="1400" b="0" i="0" u="none" strike="noStrike" kern="1200" cap="none" spc="0" normalizeH="0" baseline="0" noProof="0" smtClean="0">
                  <a:ln>
                    <a:noFill/>
                  </a:ln>
                  <a:solidFill>
                    <a:srgbClr val="2A363B">
                      <a:lumMod val="25000"/>
                      <a:lumOff val="75000"/>
                    </a:srgb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ctr" defTabSz="914400" rtl="0" eaLnBrk="1" fontAlgn="auto"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a:ln>
                  <a:noFill/>
                </a:ln>
                <a:solidFill>
                  <a:srgbClr val="2A363B">
                    <a:lumMod val="25000"/>
                    <a:lumOff val="75000"/>
                  </a:srgb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grpSp>
      <p:graphicFrame>
        <p:nvGraphicFramePr>
          <p:cNvPr id="3" name="Table 2">
            <a:extLst>
              <a:ext uri="{FF2B5EF4-FFF2-40B4-BE49-F238E27FC236}">
                <a16:creationId xmlns:a16="http://schemas.microsoft.com/office/drawing/2014/main" id="{2D1B332E-95EE-FDB1-04CA-E562916E874A}"/>
              </a:ext>
            </a:extLst>
          </p:cNvPr>
          <p:cNvGraphicFramePr>
            <a:graphicFrameLocks noGrp="1"/>
          </p:cNvGraphicFramePr>
          <p:nvPr>
            <p:extLst>
              <p:ext uri="{D42A27DB-BD31-4B8C-83A1-F6EECF244321}">
                <p14:modId xmlns:p14="http://schemas.microsoft.com/office/powerpoint/2010/main" val="2670965458"/>
              </p:ext>
            </p:extLst>
          </p:nvPr>
        </p:nvGraphicFramePr>
        <p:xfrm>
          <a:off x="595508" y="5033727"/>
          <a:ext cx="4511417" cy="1175330"/>
        </p:xfrm>
        <a:graphic>
          <a:graphicData uri="http://schemas.openxmlformats.org/drawingml/2006/table">
            <a:tbl>
              <a:tblPr bandRow="1"/>
              <a:tblGrid>
                <a:gridCol w="2442633">
                  <a:extLst>
                    <a:ext uri="{9D8B030D-6E8A-4147-A177-3AD203B41FA5}">
                      <a16:colId xmlns:a16="http://schemas.microsoft.com/office/drawing/2014/main" val="737294015"/>
                    </a:ext>
                  </a:extLst>
                </a:gridCol>
                <a:gridCol w="2068784">
                  <a:extLst>
                    <a:ext uri="{9D8B030D-6E8A-4147-A177-3AD203B41FA5}">
                      <a16:colId xmlns:a16="http://schemas.microsoft.com/office/drawing/2014/main" val="1776406979"/>
                    </a:ext>
                  </a:extLst>
                </a:gridCol>
              </a:tblGrid>
              <a:tr h="293203">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a:t>MOPC Approval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a:t>April 16, 2024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777711317"/>
                  </a:ext>
                </a:extLst>
              </a:tr>
              <a:tr h="404785">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a:t>SPP Board Approval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a:t>May 7, 2024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833447535"/>
                  </a:ext>
                </a:extLst>
              </a:tr>
              <a:tr h="404785">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b="1"/>
                        <a:t>Filing At FERC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r>
                        <a:rPr lang="en-US" b="1"/>
                        <a:t>June 3, 2024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2726056989"/>
                  </a:ext>
                </a:extLst>
              </a:tr>
            </a:tbl>
          </a:graphicData>
        </a:graphic>
      </p:graphicFrame>
    </p:spTree>
    <p:custDataLst>
      <p:tags r:id="rId1"/>
    </p:custDataLst>
    <p:extLst>
      <p:ext uri="{BB962C8B-B14F-4D97-AF65-F5344CB8AC3E}">
        <p14:creationId xmlns:p14="http://schemas.microsoft.com/office/powerpoint/2010/main" val="6613052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SPP RTO Expansion into the west</a:t>
            </a:r>
          </a:p>
        </p:txBody>
      </p:sp>
      <p:sp>
        <p:nvSpPr>
          <p:cNvPr id="3" name="Content Placeholder 2"/>
          <p:cNvSpPr>
            <a:spLocks noGrp="1"/>
          </p:cNvSpPr>
          <p:nvPr>
            <p:ph idx="1"/>
          </p:nvPr>
        </p:nvSpPr>
        <p:spPr>
          <a:xfrm>
            <a:off x="715941" y="1342506"/>
            <a:ext cx="10343945" cy="4850175"/>
          </a:xfrm>
        </p:spPr>
        <p:txBody>
          <a:bodyPr>
            <a:normAutofit/>
          </a:bodyPr>
          <a:lstStyle/>
          <a:p>
            <a:r>
              <a:rPr lang="en-US" dirty="0"/>
              <a:t>April 1, 2026 Go-Live</a:t>
            </a:r>
          </a:p>
          <a:p>
            <a:pPr lvl="1"/>
            <a:r>
              <a:rPr lang="en-US" u="sng" dirty="0"/>
              <a:t>Committed Members</a:t>
            </a:r>
            <a:r>
              <a:rPr lang="en-US" dirty="0"/>
              <a:t>: Colorado Springs Utilities, Deseret G&amp;T Cooperative, Platt River Power Authority, MEAN, Tri-State G&amp;T, Basin Electric Cooperative, WAPA: CRSP, RMR, UGP</a:t>
            </a:r>
          </a:p>
          <a:p>
            <a:r>
              <a:rPr lang="en-US" dirty="0"/>
              <a:t>Governance Changes for the expanded SPP</a:t>
            </a:r>
          </a:p>
          <a:p>
            <a:pPr lvl="1"/>
            <a:r>
              <a:rPr lang="en-US" dirty="0"/>
              <a:t>Single RTO using existing Tariff</a:t>
            </a:r>
          </a:p>
          <a:p>
            <a:pPr lvl="1"/>
            <a:r>
              <a:rPr lang="en-US" dirty="0"/>
              <a:t>Very limited governing document changes</a:t>
            </a:r>
          </a:p>
          <a:p>
            <a:pPr lvl="1"/>
            <a:r>
              <a:rPr lang="en-US" dirty="0"/>
              <a:t>Expect limited West only working groups</a:t>
            </a:r>
          </a:p>
        </p:txBody>
      </p:sp>
    </p:spTree>
    <p:extLst>
      <p:ext uri="{BB962C8B-B14F-4D97-AF65-F5344CB8AC3E}">
        <p14:creationId xmlns:p14="http://schemas.microsoft.com/office/powerpoint/2010/main" val="2464323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RTO Expansion </a:t>
            </a:r>
            <a:r>
              <a:rPr lang="en-US" dirty="0"/>
              <a:t>into the western Interconnect</a:t>
            </a:r>
          </a:p>
        </p:txBody>
      </p:sp>
      <p:sp>
        <p:nvSpPr>
          <p:cNvPr id="3" name="Content Placeholder 2"/>
          <p:cNvSpPr>
            <a:spLocks noGrp="1"/>
          </p:cNvSpPr>
          <p:nvPr>
            <p:ph idx="1"/>
          </p:nvPr>
        </p:nvSpPr>
        <p:spPr/>
        <p:txBody>
          <a:bodyPr/>
          <a:lstStyle/>
          <a:p>
            <a:r>
              <a:rPr lang="en-US" dirty="0"/>
              <a:t>One Balancing Authority with Two Balancing Authority Areas</a:t>
            </a:r>
          </a:p>
          <a:p>
            <a:pPr lvl="1"/>
            <a:r>
              <a:rPr lang="en-US" dirty="0"/>
              <a:t>Eastern Interconnection</a:t>
            </a:r>
          </a:p>
          <a:p>
            <a:pPr lvl="1"/>
            <a:r>
              <a:rPr lang="en-US" dirty="0"/>
              <a:t>Western Interconnection</a:t>
            </a:r>
          </a:p>
          <a:p>
            <a:r>
              <a:rPr lang="en-US" dirty="0"/>
              <a:t>Single market solution optimized across DC ties</a:t>
            </a:r>
          </a:p>
          <a:p>
            <a:pPr lvl="1"/>
            <a:r>
              <a:rPr lang="en-US" dirty="0"/>
              <a:t>Up to 510 MW of bi-directional DC tie capacity</a:t>
            </a:r>
          </a:p>
          <a:p>
            <a:r>
              <a:rPr lang="en-US" dirty="0"/>
              <a:t>Current RTO Governance structure with necessary expansion to be inclusive of Western Interconnection membership</a:t>
            </a:r>
          </a:p>
        </p:txBody>
      </p:sp>
    </p:spTree>
    <p:extLst>
      <p:ext uri="{BB962C8B-B14F-4D97-AF65-F5344CB8AC3E}">
        <p14:creationId xmlns:p14="http://schemas.microsoft.com/office/powerpoint/2010/main" val="78707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0E46"/>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 y="346932"/>
            <a:ext cx="12192000" cy="939566"/>
          </a:xfrm>
        </p:spPr>
        <p:txBody>
          <a:bodyPr>
            <a:noAutofit/>
          </a:bodyPr>
          <a:lstStyle/>
          <a:p>
            <a:pPr algn="ctr"/>
            <a:r>
              <a:rPr lang="en-US" sz="4000" dirty="0">
                <a:solidFill>
                  <a:schemeClr val="bg1"/>
                </a:solidFill>
              </a:rPr>
              <a:t>Expansion WILL Benefit </a:t>
            </a:r>
            <a:br>
              <a:rPr lang="en-US" sz="4000" dirty="0">
                <a:solidFill>
                  <a:schemeClr val="bg1"/>
                </a:solidFill>
              </a:rPr>
            </a:br>
            <a:r>
              <a:rPr lang="en-US" sz="4000" dirty="0">
                <a:solidFill>
                  <a:schemeClr val="bg1"/>
                </a:solidFill>
              </a:rPr>
              <a:t>CURRENT &amp; FUTURE Members</a:t>
            </a:r>
          </a:p>
        </p:txBody>
      </p:sp>
      <p:sp>
        <p:nvSpPr>
          <p:cNvPr id="6" name="Content Placeholder 5"/>
          <p:cNvSpPr>
            <a:spLocks noGrp="1"/>
          </p:cNvSpPr>
          <p:nvPr>
            <p:ph idx="1"/>
          </p:nvPr>
        </p:nvSpPr>
        <p:spPr>
          <a:xfrm>
            <a:off x="937158" y="1924259"/>
            <a:ext cx="4216733" cy="4850175"/>
          </a:xfrm>
        </p:spPr>
        <p:txBody>
          <a:bodyPr>
            <a:normAutofit fontScale="77500" lnSpcReduction="20000"/>
          </a:bodyPr>
          <a:lstStyle/>
          <a:p>
            <a:r>
              <a:rPr lang="en-US" dirty="0">
                <a:solidFill>
                  <a:schemeClr val="bg1"/>
                </a:solidFill>
              </a:rPr>
              <a:t>Expansion of footprint increases market value.</a:t>
            </a:r>
          </a:p>
          <a:p>
            <a:r>
              <a:rPr lang="en-US" dirty="0">
                <a:solidFill>
                  <a:schemeClr val="bg1"/>
                </a:solidFill>
              </a:rPr>
              <a:t>Eastern wind and western solar resources are highly complimentary, creating potential for economic and reliability benefits.</a:t>
            </a:r>
          </a:p>
          <a:p>
            <a:r>
              <a:rPr lang="en-US" dirty="0">
                <a:solidFill>
                  <a:schemeClr val="bg1"/>
                </a:solidFill>
              </a:rPr>
              <a:t>Access to western resources could have significant impacts during reliability events.</a:t>
            </a:r>
          </a:p>
          <a:p>
            <a:r>
              <a:rPr lang="en-US" dirty="0">
                <a:solidFill>
                  <a:schemeClr val="bg1"/>
                </a:solidFill>
              </a:rPr>
              <a:t>Administrative fee costs will be spread among more members. </a:t>
            </a:r>
          </a:p>
          <a:p>
            <a:endParaRPr lang="en-US"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764" y="2048627"/>
            <a:ext cx="5724525" cy="3438525"/>
          </a:xfrm>
          <a:prstGeom prst="rect">
            <a:avLst/>
          </a:prstGeom>
        </p:spPr>
      </p:pic>
      <p:sp>
        <p:nvSpPr>
          <p:cNvPr id="2" name="TextBox 1"/>
          <p:cNvSpPr txBox="1"/>
          <p:nvPr/>
        </p:nvSpPr>
        <p:spPr>
          <a:xfrm>
            <a:off x="5822764" y="5539533"/>
            <a:ext cx="57245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Segoe UI"/>
                <a:ea typeface="+mn-ea"/>
                <a:cs typeface="+mn-cs"/>
              </a:rPr>
              <a:t>Example</a:t>
            </a:r>
            <a:r>
              <a:rPr kumimoji="0" lang="en-US" sz="1400" b="0" i="1" u="none" strike="noStrike" kern="1200" cap="none" spc="0" normalizeH="0" baseline="0" noProof="0" dirty="0">
                <a:ln>
                  <a:noFill/>
                </a:ln>
                <a:solidFill>
                  <a:prstClr val="white"/>
                </a:solidFill>
                <a:effectLst/>
                <a:uLnTx/>
                <a:uFillTx/>
                <a:latin typeface="Segoe UI"/>
                <a:ea typeface="+mn-ea"/>
                <a:cs typeface="+mn-cs"/>
              </a:rPr>
              <a:t>: SPP wind and CAISO solar on August 5, 2020. </a:t>
            </a:r>
          </a:p>
        </p:txBody>
      </p:sp>
      <p:sp>
        <p:nvSpPr>
          <p:cNvPr id="3" name="Right Arrow 2"/>
          <p:cNvSpPr/>
          <p:nvPr/>
        </p:nvSpPr>
        <p:spPr>
          <a:xfrm>
            <a:off x="4542971" y="2987039"/>
            <a:ext cx="1335315" cy="589261"/>
          </a:xfrm>
          <a:prstGeom prst="rightArrow">
            <a:avLst/>
          </a:prstGeom>
          <a:solidFill>
            <a:srgbClr val="71A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381723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0E46"/>
        </a:solidFill>
        <a:effectLst/>
      </p:bgPr>
    </p:bg>
    <p:spTree>
      <p:nvGrpSpPr>
        <p:cNvPr id="1" name=""/>
        <p:cNvGrpSpPr/>
        <p:nvPr/>
      </p:nvGrpSpPr>
      <p:grpSpPr>
        <a:xfrm>
          <a:off x="0" y="0"/>
          <a:ext cx="0" cy="0"/>
          <a:chOff x="0" y="0"/>
          <a:chExt cx="0" cy="0"/>
        </a:xfrm>
      </p:grpSpPr>
      <p:sp>
        <p:nvSpPr>
          <p:cNvPr id="4" name="TextBox 3"/>
          <p:cNvSpPr txBox="1"/>
          <p:nvPr/>
        </p:nvSpPr>
        <p:spPr>
          <a:xfrm>
            <a:off x="1" y="422387"/>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OTHER BENEFITS</a:t>
            </a:r>
          </a:p>
        </p:txBody>
      </p:sp>
      <p:sp>
        <p:nvSpPr>
          <p:cNvPr id="5" name="TextBox 4"/>
          <p:cNvSpPr txBox="1"/>
          <p:nvPr/>
        </p:nvSpPr>
        <p:spPr>
          <a:xfrm>
            <a:off x="2245361" y="1639017"/>
            <a:ext cx="842051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722F"/>
                </a:solidFill>
                <a:effectLst/>
                <a:uLnTx/>
                <a:uFillTx/>
                <a:latin typeface="Segoe UI"/>
                <a:ea typeface="+mn-ea"/>
                <a:cs typeface="+mn-cs"/>
              </a:rPr>
              <a:t>Positive Environmental Impact</a:t>
            </a:r>
            <a:endParaRPr kumimoji="0" lang="en-US" sz="2400" b="0" i="0" u="none" strike="noStrike" kern="1200" cap="none" spc="0" normalizeH="0" baseline="0" noProof="0" dirty="0">
              <a:ln>
                <a:noFill/>
              </a:ln>
              <a:solidFill>
                <a:srgbClr val="EE722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SPP’s centralized markets and transmission expansion improved access to renewables and reduced CO</a:t>
            </a:r>
            <a:r>
              <a:rPr kumimoji="0" lang="en-US" sz="2000" b="0" i="0" u="none" strike="noStrike" kern="1200" cap="none" spc="0" normalizeH="0" baseline="-25000" noProof="0" dirty="0">
                <a:ln>
                  <a:noFill/>
                </a:ln>
                <a:solidFill>
                  <a:prstClr val="white"/>
                </a:solidFill>
                <a:effectLst/>
                <a:uLnTx/>
                <a:uFillTx/>
                <a:latin typeface="Segoe UI"/>
                <a:ea typeface="+mn-ea"/>
                <a:cs typeface="+mn-cs"/>
              </a:rPr>
              <a:t>2</a:t>
            </a:r>
            <a:r>
              <a:rPr kumimoji="0" lang="en-US" sz="2000" b="0" i="0" u="none" strike="noStrike" kern="1200" cap="none" spc="0" normalizeH="0" baseline="0" noProof="0" dirty="0">
                <a:ln>
                  <a:noFill/>
                </a:ln>
                <a:solidFill>
                  <a:prstClr val="white"/>
                </a:solidFill>
                <a:effectLst/>
                <a:uLnTx/>
                <a:uFillTx/>
                <a:latin typeface="Segoe UI"/>
                <a:ea typeface="+mn-ea"/>
                <a:cs typeface="+mn-cs"/>
              </a:rPr>
              <a:t> emissions by 22% since 2014</a:t>
            </a:r>
            <a:r>
              <a:rPr kumimoji="0" lang="en-US" sz="2000" b="0" i="0" u="none" strike="noStrike" kern="1200" cap="none" spc="0" normalizeH="0" baseline="0" noProof="0" dirty="0">
                <a:ln>
                  <a:noFill/>
                </a:ln>
                <a:solidFill>
                  <a:srgbClr val="2A363B"/>
                </a:solidFill>
                <a:effectLst/>
                <a:uLnTx/>
                <a:uFillTx/>
                <a:latin typeface="Segoe UI"/>
                <a:ea typeface="+mn-ea"/>
                <a:cs typeface="+mn-cs"/>
              </a:rPr>
              <a:t>.</a:t>
            </a:r>
            <a:br>
              <a:rPr kumimoji="0" lang="en-US" sz="2400" b="0" i="0" u="none" strike="noStrike" kern="1200" cap="none" spc="0" normalizeH="0" baseline="0" noProof="0" dirty="0">
                <a:ln>
                  <a:noFill/>
                </a:ln>
                <a:solidFill>
                  <a:prstClr val="white"/>
                </a:solidFill>
                <a:effectLst/>
                <a:uLnTx/>
                <a:uFillTx/>
                <a:latin typeface="Segoe UI"/>
                <a:ea typeface="+mn-ea"/>
                <a:cs typeface="+mn-cs"/>
              </a:rPr>
            </a:br>
            <a:endParaRPr kumimoji="0" lang="en-US" sz="3200"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142C0"/>
                </a:solidFill>
                <a:effectLst/>
                <a:uLnTx/>
                <a:uFillTx/>
                <a:latin typeface="Segoe UI"/>
                <a:ea typeface="+mn-ea"/>
                <a:cs typeface="+mn-cs"/>
              </a:rPr>
              <a:t>Improved Public Policy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SPP helps members meet state clean energy goals, use stakeholder processes to create mutually beneficial policies and more.</a:t>
            </a:r>
            <a:br>
              <a:rPr kumimoji="0" lang="en-US" sz="2400" b="0" i="0" u="none" strike="noStrike" kern="1200" cap="none" spc="0" normalizeH="0" baseline="0" noProof="0" dirty="0">
                <a:ln>
                  <a:noFill/>
                </a:ln>
                <a:solidFill>
                  <a:prstClr val="white"/>
                </a:solidFill>
                <a:effectLst/>
                <a:uLnTx/>
                <a:uFillTx/>
                <a:latin typeface="Segoe UI"/>
                <a:ea typeface="+mn-ea"/>
                <a:cs typeface="+mn-cs"/>
              </a:rPr>
            </a:br>
            <a:br>
              <a:rPr kumimoji="0" lang="en-US" sz="3200" b="1" i="0" u="none" strike="noStrike" kern="1200" cap="none" spc="0" normalizeH="0" baseline="0" noProof="0" dirty="0">
                <a:ln>
                  <a:noFill/>
                </a:ln>
                <a:solidFill>
                  <a:prstClr val="white"/>
                </a:solidFill>
                <a:effectLst/>
                <a:uLnTx/>
                <a:uFillTx/>
                <a:latin typeface="Segoe UI"/>
                <a:ea typeface="+mn-ea"/>
                <a:cs typeface="+mn-cs"/>
              </a:rPr>
            </a:br>
            <a:r>
              <a:rPr kumimoji="0" lang="en-US" sz="2400" b="1" i="0" u="none" strike="noStrike" kern="1200" cap="none" spc="0" normalizeH="0" baseline="0" noProof="0" dirty="0">
                <a:ln>
                  <a:noFill/>
                </a:ln>
                <a:solidFill>
                  <a:srgbClr val="427C5A"/>
                </a:solidFill>
                <a:effectLst/>
                <a:uLnTx/>
                <a:uFillTx/>
                <a:latin typeface="Segoe UI"/>
                <a:ea typeface="+mn-ea"/>
                <a:cs typeface="+mn-cs"/>
              </a:rPr>
              <a:t>Economic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Transmission expansion facilitated by SPP results in billions of capital investment and thousands of skilled jobs for local economies. Our competitive wholesale rates are attracting new business to our region.</a:t>
            </a:r>
          </a:p>
        </p:txBody>
      </p:sp>
      <p:sp>
        <p:nvSpPr>
          <p:cNvPr id="6" name="TextBox 5"/>
          <p:cNvSpPr txBox="1"/>
          <p:nvPr/>
        </p:nvSpPr>
        <p:spPr>
          <a:xfrm>
            <a:off x="474319" y="4885147"/>
            <a:ext cx="17864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27C5A"/>
                </a:solidFill>
                <a:effectLst/>
                <a:uLnTx/>
                <a:uFillTx/>
                <a:latin typeface="Segoe UI"/>
                <a:ea typeface="+mn-ea"/>
                <a:cs typeface="+mn-cs"/>
                <a:sym typeface="Webdings" panose="05030102010509060703" pitchFamily="18" charset="2"/>
              </a:rPr>
              <a:t></a:t>
            </a:r>
            <a:endParaRPr kumimoji="0" lang="en-US" sz="7200" b="0" i="0" u="none" strike="noStrike" kern="1200" cap="none" spc="0" normalizeH="0" baseline="0" noProof="0" dirty="0">
              <a:ln>
                <a:noFill/>
              </a:ln>
              <a:solidFill>
                <a:srgbClr val="427C5A"/>
              </a:solidFill>
              <a:effectLst/>
              <a:uLnTx/>
              <a:uFillTx/>
              <a:latin typeface="Segoe UI"/>
              <a:ea typeface="+mn-ea"/>
              <a:cs typeface="+mn-cs"/>
            </a:endParaRPr>
          </a:p>
        </p:txBody>
      </p:sp>
      <p:pic>
        <p:nvPicPr>
          <p:cNvPr id="15" name="Picture 14"/>
          <p:cNvPicPr>
            <a:picLocks noChangeAspect="1"/>
          </p:cNvPicPr>
          <p:nvPr/>
        </p:nvPicPr>
        <p:blipFill>
          <a:blip r:embed="rId2">
            <a:clrChange>
              <a:clrFrom>
                <a:srgbClr val="FFFFFF"/>
              </a:clrFrom>
              <a:clrTo>
                <a:srgbClr val="FFFFFF">
                  <a:alpha val="0"/>
                </a:srgbClr>
              </a:clrTo>
            </a:clrChange>
          </a:blip>
          <a:stretch>
            <a:fillRect/>
          </a:stretch>
        </p:blipFill>
        <p:spPr>
          <a:xfrm>
            <a:off x="838276" y="3266104"/>
            <a:ext cx="967379" cy="1175689"/>
          </a:xfrm>
          <a:prstGeom prst="rect">
            <a:avLst/>
          </a:prstGeom>
        </p:spPr>
      </p:pic>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838276" y="1575012"/>
            <a:ext cx="967379" cy="1144504"/>
          </a:xfrm>
          <a:prstGeom prst="rect">
            <a:avLst/>
          </a:prstGeom>
        </p:spPr>
      </p:pic>
    </p:spTree>
    <p:extLst>
      <p:ext uri="{BB962C8B-B14F-4D97-AF65-F5344CB8AC3E}">
        <p14:creationId xmlns:p14="http://schemas.microsoft.com/office/powerpoint/2010/main" val="4078009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1556" y="1621890"/>
            <a:ext cx="9746212" cy="3614220"/>
          </a:xfrm>
          <a:prstGeom prst="rect">
            <a:avLst/>
          </a:prstGeom>
        </p:spPr>
      </p:pic>
      <p:sp>
        <p:nvSpPr>
          <p:cNvPr id="9" name="Title 8"/>
          <p:cNvSpPr>
            <a:spLocks noGrp="1"/>
          </p:cNvSpPr>
          <p:nvPr>
            <p:ph type="title"/>
          </p:nvPr>
        </p:nvSpPr>
        <p:spPr/>
        <p:txBody>
          <a:bodyPr/>
          <a:lstStyle/>
          <a:p>
            <a:r>
              <a:rPr lang="en-US" dirty="0"/>
              <a:t>High-level Timeline – April 1, 2026 </a:t>
            </a:r>
          </a:p>
        </p:txBody>
      </p:sp>
      <p:sp>
        <p:nvSpPr>
          <p:cNvPr id="13" name="Content Placeholder 12"/>
          <p:cNvSpPr>
            <a:spLocks noGrp="1"/>
          </p:cNvSpPr>
          <p:nvPr>
            <p:ph idx="1"/>
          </p:nvPr>
        </p:nvSpPr>
        <p:spPr>
          <a:xfrm>
            <a:off x="937159" y="1280160"/>
            <a:ext cx="9994078" cy="5089467"/>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p:txBody>
      </p:sp>
      <p:sp>
        <p:nvSpPr>
          <p:cNvPr id="7" name="5-Point Star 6"/>
          <p:cNvSpPr/>
          <p:nvPr/>
        </p:nvSpPr>
        <p:spPr>
          <a:xfrm>
            <a:off x="5781812" y="3429000"/>
            <a:ext cx="603315" cy="6033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032368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SPP Markets+</a:t>
            </a:r>
          </a:p>
        </p:txBody>
      </p:sp>
    </p:spTree>
    <p:extLst>
      <p:ext uri="{BB962C8B-B14F-4D97-AF65-F5344CB8AC3E}">
        <p14:creationId xmlns:p14="http://schemas.microsoft.com/office/powerpoint/2010/main" val="3159088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26FF167D-FFC4-CB85-D518-962B9CDA1EE6}"/>
              </a:ext>
            </a:extLst>
          </p:cNvPr>
          <p:cNvSpPr>
            <a:spLocks noGrp="1"/>
          </p:cNvSpPr>
          <p:nvPr>
            <p:ph type="title"/>
          </p:nvPr>
        </p:nvSpPr>
        <p:spPr>
          <a:xfrm>
            <a:off x="478741" y="756928"/>
            <a:ext cx="4511417" cy="1214354"/>
          </a:xfrm>
        </p:spPr>
        <p:txBody>
          <a:bodyPr>
            <a:noAutofit/>
          </a:bodyPr>
          <a:lstStyle/>
          <a:p>
            <a:r>
              <a:rPr lang="en-US" sz="4400">
                <a:latin typeface="Segoe UI Black"/>
                <a:ea typeface="Segoe UI Black"/>
              </a:rPr>
              <a:t>About Markets+</a:t>
            </a:r>
            <a:br>
              <a:rPr lang="en-US" sz="4400">
                <a:latin typeface="Segoe UI Black"/>
                <a:ea typeface="Segoe UI Black"/>
              </a:rPr>
            </a:br>
            <a:endParaRPr lang="en-US" sz="4400"/>
          </a:p>
        </p:txBody>
      </p:sp>
      <p:sp>
        <p:nvSpPr>
          <p:cNvPr id="2" name="Rectangle 1">
            <a:extLst>
              <a:ext uri="{FF2B5EF4-FFF2-40B4-BE49-F238E27FC236}">
                <a16:creationId xmlns:a16="http://schemas.microsoft.com/office/drawing/2014/main" id="{5E728C12-664D-0554-B8B3-58129BCB6113}"/>
              </a:ext>
            </a:extLst>
          </p:cNvPr>
          <p:cNvSpPr/>
          <p:nvPr/>
        </p:nvSpPr>
        <p:spPr>
          <a:xfrm>
            <a:off x="478740" y="1823925"/>
            <a:ext cx="5839998" cy="467652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600"/>
              </a:spcAft>
              <a:buClr>
                <a:prstClr val="black">
                  <a:lumMod val="65000"/>
                  <a:lumOff val="35000"/>
                </a:prstClr>
              </a:buClr>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Day-Ahead and Real-Time Market Services</a:t>
            </a:r>
          </a:p>
          <a:p>
            <a:pPr marL="342900" marR="0" lvl="0" indent="-342900" algn="l" defTabSz="914400" rtl="0" eaLnBrk="1" fontAlgn="auto" latinLnBrk="0" hangingPunct="1">
              <a:lnSpc>
                <a:spcPct val="100000"/>
              </a:lnSpc>
              <a:spcBef>
                <a:spcPts val="1200"/>
              </a:spcBef>
              <a:spcAft>
                <a:spcPts val="600"/>
              </a:spcAft>
              <a:buClr>
                <a:prstClr val="black">
                  <a:lumMod val="65000"/>
                  <a:lumOff val="35000"/>
                </a:prstClr>
              </a:buClr>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Separate footprint and services from the RTO expansion</a:t>
            </a:r>
          </a:p>
          <a:p>
            <a:pPr marL="342900" marR="0" lvl="0" indent="-342900" algn="l" defTabSz="914400" rtl="0" eaLnBrk="1" fontAlgn="auto" latinLnBrk="0" hangingPunct="1">
              <a:lnSpc>
                <a:spcPct val="100000"/>
              </a:lnSpc>
              <a:spcBef>
                <a:spcPts val="1200"/>
              </a:spcBef>
              <a:spcAft>
                <a:spcPts val="600"/>
              </a:spcAft>
              <a:buClr>
                <a:prstClr val="black">
                  <a:lumMod val="65000"/>
                  <a:lumOff val="35000"/>
                </a:prstClr>
              </a:buClr>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Tariff Filed at FERC: March 29, 2004</a:t>
            </a:r>
          </a:p>
          <a:p>
            <a:pPr marL="342900" marR="0" lvl="0" indent="-342900" algn="l" defTabSz="914400" rtl="0" eaLnBrk="1" fontAlgn="auto" latinLnBrk="0" hangingPunct="1">
              <a:lnSpc>
                <a:spcPct val="100000"/>
              </a:lnSpc>
              <a:spcBef>
                <a:spcPts val="1200"/>
              </a:spcBef>
              <a:spcAft>
                <a:spcPts val="600"/>
              </a:spcAft>
              <a:buClr>
                <a:prstClr val="black">
                  <a:lumMod val="65000"/>
                  <a:lumOff val="35000"/>
                </a:prstClr>
              </a:buClr>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Requested FERC Order: July 31, 2024</a:t>
            </a:r>
          </a:p>
          <a:p>
            <a:pPr marL="0" marR="0" lvl="0" indent="0" algn="l" defTabSz="914400" rtl="0" eaLnBrk="1" fontAlgn="auto" latinLnBrk="0" hangingPunct="1">
              <a:lnSpc>
                <a:spcPct val="100000"/>
              </a:lnSpc>
              <a:spcBef>
                <a:spcPts val="1200"/>
              </a:spcBef>
              <a:spcAft>
                <a:spcPts val="600"/>
              </a:spcAft>
              <a:buClr>
                <a:prstClr val="black">
                  <a:lumMod val="65000"/>
                  <a:lumOff val="35000"/>
                </a:prstClr>
              </a:buClr>
              <a:buSzTx/>
              <a:buFontTx/>
              <a:buNone/>
              <a:tabLst/>
              <a:defRPr/>
            </a:pPr>
            <a:endPar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100000"/>
              </a:lnSpc>
              <a:spcBef>
                <a:spcPts val="1200"/>
              </a:spcBef>
              <a:spcAft>
                <a:spcPts val="600"/>
              </a:spcAft>
              <a:buClr>
                <a:prstClr val="black">
                  <a:lumMod val="65000"/>
                  <a:lumOff val="35000"/>
                </a:prstClr>
              </a:buClr>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3" name="Picture 2">
            <a:extLst>
              <a:ext uri="{FF2B5EF4-FFF2-40B4-BE49-F238E27FC236}">
                <a16:creationId xmlns:a16="http://schemas.microsoft.com/office/drawing/2014/main" id="{445964EC-9F28-1A52-FA49-A010A8D21F66}"/>
              </a:ext>
            </a:extLst>
          </p:cNvPr>
          <p:cNvPicPr>
            <a:picLocks noChangeAspect="1"/>
          </p:cNvPicPr>
          <p:nvPr/>
        </p:nvPicPr>
        <p:blipFill rotWithShape="1">
          <a:blip r:embed="rId2"/>
          <a:srcRect l="3841" t="-17029" r="46970" b="24246"/>
          <a:stretch/>
        </p:blipFill>
        <p:spPr>
          <a:xfrm>
            <a:off x="6670623" y="-1601243"/>
            <a:ext cx="5521377" cy="8459243"/>
          </a:xfrm>
          <a:prstGeom prst="rect">
            <a:avLst/>
          </a:prstGeom>
        </p:spPr>
      </p:pic>
      <p:sp>
        <p:nvSpPr>
          <p:cNvPr id="4" name="Rectangle 3">
            <a:extLst>
              <a:ext uri="{FF2B5EF4-FFF2-40B4-BE49-F238E27FC236}">
                <a16:creationId xmlns:a16="http://schemas.microsoft.com/office/drawing/2014/main" id="{23528C61-45DE-FB83-551F-0CBFB384E466}"/>
              </a:ext>
            </a:extLst>
          </p:cNvPr>
          <p:cNvSpPr/>
          <p:nvPr/>
        </p:nvSpPr>
        <p:spPr>
          <a:xfrm>
            <a:off x="9548735" y="254833"/>
            <a:ext cx="2643266" cy="110927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a:ea typeface="+mn-ea"/>
                <a:cs typeface="+mn-cs"/>
              </a:rPr>
              <a:t>MARKETS+ PHASE 1</a:t>
            </a:r>
          </a:p>
        </p:txBody>
      </p:sp>
    </p:spTree>
    <p:extLst>
      <p:ext uri="{BB962C8B-B14F-4D97-AF65-F5344CB8AC3E}">
        <p14:creationId xmlns:p14="http://schemas.microsoft.com/office/powerpoint/2010/main" val="875189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33350"/>
            <a:ext cx="12192000" cy="6953250"/>
          </a:xfrm>
          <a:prstGeom prst="rect">
            <a:avLst/>
          </a:prstGeom>
        </p:spPr>
      </p:pic>
      <p:sp>
        <p:nvSpPr>
          <p:cNvPr id="3" name="Rectangle 2"/>
          <p:cNvSpPr/>
          <p:nvPr/>
        </p:nvSpPr>
        <p:spPr>
          <a:xfrm>
            <a:off x="664197" y="2990851"/>
            <a:ext cx="7305773" cy="32004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ckwell"/>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cs typeface="Arial" pitchFamily="34" charset="0"/>
              <a:sym typeface="Wingdings"/>
            </a:endParaRPr>
          </a:p>
        </p:txBody>
      </p:sp>
      <p:sp>
        <p:nvSpPr>
          <p:cNvPr id="89091"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rmAutofit/>
          </a:bodyPr>
          <a:lstStyle/>
          <a:p>
            <a:pPr eaLnBrk="1" hangingPunct="1"/>
            <a:r>
              <a:rPr lang="en-US" altLang="en-US">
                <a:solidFill>
                  <a:schemeClr val="bg1"/>
                </a:solidFill>
              </a:rPr>
              <a:t>Our Beginning</a:t>
            </a:r>
          </a:p>
        </p:txBody>
      </p:sp>
      <p:sp>
        <p:nvSpPr>
          <p:cNvPr id="89092" name="Rectangle 3"/>
          <p:cNvSpPr>
            <a:spLocks noGrp="1" noChangeArrowheads="1"/>
          </p:cNvSpPr>
          <p:nvPr>
            <p:ph idx="1"/>
          </p:nvPr>
        </p:nvSpPr>
        <p:spPr bwMode="auto">
          <a:xfrm>
            <a:off x="937159" y="3314700"/>
            <a:ext cx="6835242" cy="3133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231775" indent="-231775">
              <a:spcBef>
                <a:spcPct val="50000"/>
              </a:spcBef>
            </a:pPr>
            <a:r>
              <a:rPr lang="en-US" altLang="en-US">
                <a:solidFill>
                  <a:schemeClr val="bg1"/>
                </a:solidFill>
              </a:rPr>
              <a:t>In 1941, 11 member utilities pooled electricity to power aluminum plant at Jones Mill for critical defense</a:t>
            </a:r>
          </a:p>
          <a:p>
            <a:pPr marL="231775" indent="-231775">
              <a:spcBef>
                <a:spcPct val="50000"/>
              </a:spcBef>
            </a:pPr>
            <a:r>
              <a:rPr lang="en-US" altLang="en-US">
                <a:solidFill>
                  <a:schemeClr val="bg1"/>
                </a:solidFill>
              </a:rPr>
              <a:t>Maintained after WWII to continue benefits of regional coordination</a:t>
            </a:r>
          </a:p>
          <a:p>
            <a:pPr marL="231775" indent="-231775"/>
            <a:endParaRPr lang="en-US" altLang="en-US">
              <a:solidFill>
                <a:schemeClr val="bg1"/>
              </a:solidFill>
            </a:endParaRPr>
          </a:p>
        </p:txBody>
      </p:sp>
    </p:spTree>
    <p:custDataLst>
      <p:tags r:id="rId1"/>
    </p:custDataLst>
    <p:extLst>
      <p:ext uri="{BB962C8B-B14F-4D97-AF65-F5344CB8AC3E}">
        <p14:creationId xmlns:p14="http://schemas.microsoft.com/office/powerpoint/2010/main" val="101092851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8E6B-7818-F1E2-60B7-852847433700}"/>
              </a:ext>
            </a:extLst>
          </p:cNvPr>
          <p:cNvSpPr>
            <a:spLocks noGrp="1"/>
          </p:cNvSpPr>
          <p:nvPr>
            <p:ph type="title"/>
          </p:nvPr>
        </p:nvSpPr>
        <p:spPr>
          <a:xfrm>
            <a:off x="154172" y="221280"/>
            <a:ext cx="10942151" cy="939566"/>
          </a:xfrm>
        </p:spPr>
        <p:txBody>
          <a:bodyPr/>
          <a:lstStyle/>
          <a:p>
            <a:r>
              <a:rPr lang="en-US"/>
              <a:t>Markets+ High Level Timeline</a:t>
            </a:r>
          </a:p>
        </p:txBody>
      </p:sp>
      <p:pic>
        <p:nvPicPr>
          <p:cNvPr id="11" name="Picture 10">
            <a:extLst>
              <a:ext uri="{FF2B5EF4-FFF2-40B4-BE49-F238E27FC236}">
                <a16:creationId xmlns:a16="http://schemas.microsoft.com/office/drawing/2014/main" id="{52FC2E17-0B86-C83D-6D0A-2C2E50B0CFEB}"/>
              </a:ext>
            </a:extLst>
          </p:cNvPr>
          <p:cNvPicPr>
            <a:picLocks noChangeAspect="1"/>
          </p:cNvPicPr>
          <p:nvPr/>
        </p:nvPicPr>
        <p:blipFill>
          <a:blip r:embed="rId2"/>
          <a:stretch>
            <a:fillRect/>
          </a:stretch>
        </p:blipFill>
        <p:spPr>
          <a:xfrm>
            <a:off x="154172" y="1470183"/>
            <a:ext cx="11883656" cy="4096563"/>
          </a:xfrm>
          <a:prstGeom prst="rect">
            <a:avLst/>
          </a:prstGeom>
        </p:spPr>
      </p:pic>
    </p:spTree>
    <p:extLst>
      <p:ext uri="{BB962C8B-B14F-4D97-AF65-F5344CB8AC3E}">
        <p14:creationId xmlns:p14="http://schemas.microsoft.com/office/powerpoint/2010/main" val="2787462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Markets+ Governance</a:t>
            </a:r>
          </a:p>
        </p:txBody>
      </p:sp>
    </p:spTree>
    <p:extLst>
      <p:ext uri="{BB962C8B-B14F-4D97-AF65-F5344CB8AC3E}">
        <p14:creationId xmlns:p14="http://schemas.microsoft.com/office/powerpoint/2010/main" val="1811215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8688595" y="2877166"/>
            <a:ext cx="3264842" cy="4216584"/>
          </a:xfrm>
          <a:custGeom>
            <a:avLst/>
            <a:gdLst/>
            <a:ahLst/>
            <a:cxnLst/>
            <a:rect l="l" t="t" r="r" b="b"/>
            <a:pathLst>
              <a:path w="5973808" h="6271714">
                <a:moveTo>
                  <a:pt x="0" y="0"/>
                </a:moveTo>
                <a:lnTo>
                  <a:pt x="5973808" y="0"/>
                </a:lnTo>
                <a:lnTo>
                  <a:pt x="5973808" y="6271714"/>
                </a:lnTo>
                <a:lnTo>
                  <a:pt x="0" y="6271714"/>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
        <p:nvSpPr>
          <p:cNvPr id="16" name="Freeform 6">
            <a:extLst>
              <a:ext uri="{FF2B5EF4-FFF2-40B4-BE49-F238E27FC236}">
                <a16:creationId xmlns:a16="http://schemas.microsoft.com/office/drawing/2014/main" id="{2E820EBE-CA16-4FE1-D4CF-5FC6CF1465E7}"/>
              </a:ext>
            </a:extLst>
          </p:cNvPr>
          <p:cNvSpPr/>
          <p:nvPr/>
        </p:nvSpPr>
        <p:spPr>
          <a:xfrm>
            <a:off x="-1136915" y="3743890"/>
            <a:ext cx="7918213" cy="1743968"/>
          </a:xfrm>
          <a:custGeom>
            <a:avLst/>
            <a:gdLst/>
            <a:ahLst/>
            <a:cxnLst/>
            <a:rect l="l" t="t" r="r" b="b"/>
            <a:pathLst>
              <a:path w="10523091" h="2565003">
                <a:moveTo>
                  <a:pt x="0" y="0"/>
                </a:moveTo>
                <a:lnTo>
                  <a:pt x="10523091" y="0"/>
                </a:lnTo>
                <a:lnTo>
                  <a:pt x="10523091" y="2565004"/>
                </a:lnTo>
                <a:lnTo>
                  <a:pt x="0" y="256500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
        <p:nvSpPr>
          <p:cNvPr id="8" name="TextBox 8"/>
          <p:cNvSpPr txBox="1"/>
          <p:nvPr/>
        </p:nvSpPr>
        <p:spPr>
          <a:xfrm>
            <a:off x="561672" y="508077"/>
            <a:ext cx="8667477" cy="763799"/>
          </a:xfrm>
          <a:prstGeom prst="rect">
            <a:avLst/>
          </a:prstGeom>
        </p:spPr>
        <p:txBody>
          <a:bodyPr lIns="0" tIns="0" rIns="0" bIns="0" rtlCol="0" anchor="t">
            <a:spAutoFit/>
          </a:bodyPr>
          <a:lstStyle/>
          <a:p>
            <a:pPr marL="0" marR="0" lvl="0" indent="0" algn="l" defTabSz="914400" rtl="0" eaLnBrk="1" fontAlgn="auto" latinLnBrk="0" hangingPunct="1">
              <a:lnSpc>
                <a:spcPct val="136608"/>
              </a:lnSpc>
              <a:spcBef>
                <a:spcPts val="0"/>
              </a:spcBef>
              <a:spcAft>
                <a:spcPts val="0"/>
              </a:spcAft>
              <a:buClrTx/>
              <a:buSzTx/>
              <a:buFontTx/>
              <a:buNone/>
              <a:tabLst/>
              <a:defRPr/>
            </a:pPr>
            <a:r>
              <a:rPr kumimoji="0" lang="en-US" sz="4000" b="0" i="0" u="none" strike="noStrike" kern="1200" cap="none" spc="-99" normalizeH="0" baseline="0" noProof="0">
                <a:ln>
                  <a:noFill/>
                </a:ln>
                <a:solidFill>
                  <a:srgbClr val="2A363B"/>
                </a:solidFill>
                <a:effectLst/>
                <a:uLnTx/>
                <a:uFillTx/>
                <a:latin typeface="Segoe UI Black" panose="020B0A02040204020203" pitchFamily="34" charset="0"/>
                <a:ea typeface="Segoe UI Black" panose="020B0A02040204020203" pitchFamily="34" charset="0"/>
                <a:cs typeface="Segoe UI 1" panose="020B0802040204020203" charset="0"/>
              </a:rPr>
              <a:t>MARKETS+ GOVERNANCE</a:t>
            </a:r>
            <a:endParaRPr kumimoji="0" lang="en-US" sz="800" b="0" i="0" u="none" strike="noStrike" kern="1200" cap="none" spc="0" normalizeH="0" baseline="0" noProof="0">
              <a:ln>
                <a:noFill/>
              </a:ln>
              <a:solidFill>
                <a:srgbClr val="2A363B"/>
              </a:solidFill>
              <a:effectLst/>
              <a:uLnTx/>
              <a:uFillTx/>
              <a:latin typeface="Segoe UI Black" panose="020B0A02040204020203" pitchFamily="34" charset="0"/>
              <a:ea typeface="Segoe UI Black" panose="020B0A02040204020203" pitchFamily="34" charset="0"/>
              <a:cs typeface="+mn-cs"/>
            </a:endParaRPr>
          </a:p>
        </p:txBody>
      </p:sp>
      <p:sp>
        <p:nvSpPr>
          <p:cNvPr id="9" name="TextBox 9"/>
          <p:cNvSpPr txBox="1"/>
          <p:nvPr/>
        </p:nvSpPr>
        <p:spPr>
          <a:xfrm>
            <a:off x="496106" y="1056169"/>
            <a:ext cx="9789774" cy="784382"/>
          </a:xfrm>
          <a:prstGeom prst="rect">
            <a:avLst/>
          </a:prstGeom>
        </p:spPr>
        <p:txBody>
          <a:bodyPr wrap="square" lIns="0" tIns="0" rIns="0" bIns="0" rtlCol="0" anchor="t">
            <a:spAutoFit/>
          </a:bodyPr>
          <a:lstStyle/>
          <a:p>
            <a:pPr marL="0" marR="0" lvl="0" indent="0" algn="ctr" defTabSz="914400" rtl="0" eaLnBrk="1" fontAlgn="auto" latinLnBrk="0" hangingPunct="1">
              <a:lnSpc>
                <a:spcPct val="258171"/>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egoe UI 2"/>
                <a:ea typeface="+mn-ea"/>
                <a:cs typeface="+mn-cs"/>
              </a:rPr>
              <a:t>Designed by the West, for the West. </a:t>
            </a: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
        <p:nvSpPr>
          <p:cNvPr id="10" name="TextBox 10"/>
          <p:cNvSpPr txBox="1"/>
          <p:nvPr/>
        </p:nvSpPr>
        <p:spPr>
          <a:xfrm>
            <a:off x="4861996" y="2662256"/>
            <a:ext cx="20865" cy="685509"/>
          </a:xfrm>
          <a:prstGeom prst="rect">
            <a:avLst/>
          </a:prstGeom>
        </p:spPr>
        <p:txBody>
          <a:bodyPr lIns="0" tIns="0" rIns="0" bIns="0" rtlCol="0" anchor="t">
            <a:spAutoFit/>
          </a:bodyPr>
          <a:lstStyle/>
          <a:p>
            <a:pPr marL="0" marR="0" lvl="0" indent="0" algn="ctr" defTabSz="914400" rtl="0" eaLnBrk="1" fontAlgn="auto" latinLnBrk="0" hangingPunct="1">
              <a:lnSpc>
                <a:spcPct val="713178"/>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Calibri"/>
            </a:endParaRPr>
          </a:p>
        </p:txBody>
      </p:sp>
      <p:sp>
        <p:nvSpPr>
          <p:cNvPr id="11" name="TextBox 11"/>
          <p:cNvSpPr txBox="1"/>
          <p:nvPr/>
        </p:nvSpPr>
        <p:spPr>
          <a:xfrm>
            <a:off x="561672" y="1865410"/>
            <a:ext cx="11071529" cy="1868268"/>
          </a:xfrm>
          <a:prstGeom prst="rect">
            <a:avLst/>
          </a:prstGeom>
        </p:spPr>
        <p:txBody>
          <a:bodyPr wrap="square" lIns="0" tIns="0" rIns="0" bIns="0" rtlCol="0" anchor="t">
            <a:spAutoFit/>
          </a:bodyPr>
          <a:lstStyle/>
          <a:p>
            <a:pPr marL="0" marR="0" lvl="0" indent="0" algn="l" defTabSz="914400" rtl="0" eaLnBrk="1" fontAlgn="auto" latinLnBrk="0" hangingPunct="1">
              <a:lnSpc>
                <a:spcPct val="153343"/>
              </a:lnSpc>
              <a:spcBef>
                <a:spcPts val="0"/>
              </a:spcBef>
              <a:spcAft>
                <a:spcPts val="0"/>
              </a:spcAft>
              <a:buClrTx/>
              <a:buSzTx/>
              <a:buFontTx/>
              <a:buNone/>
              <a:tabLst/>
              <a:defRPr/>
            </a:pPr>
            <a:r>
              <a:rPr kumimoji="0" lang="en-US" sz="1623" b="0" i="0" u="none" strike="noStrike" kern="1200" cap="none" spc="0" normalizeH="0" baseline="0" noProof="0">
                <a:ln>
                  <a:noFill/>
                </a:ln>
                <a:solidFill>
                  <a:srgbClr val="000000"/>
                </a:solidFill>
                <a:effectLst/>
                <a:uLnTx/>
                <a:uFillTx/>
                <a:latin typeface="Segoe UI 2"/>
                <a:ea typeface="+mn-ea"/>
                <a:cs typeface="+mn-cs"/>
              </a:rPr>
              <a:t>Under the SPP governance model, stakeholders drive solutions evaluation, decisions and timeframe. Markets+ embeds the SPP approach to governance that provides market participants voting rights on all market design issues. SPP collaborated with hundreds of Western stakeholders to develop the detailed Markets+ proposal, and together they have reached agreement on many issues that have previously been intractable. Markets+ includes a new board, independent from any market influence and chosen by stakeholders, that will oversee final market design and tariff filing.</a:t>
            </a: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grpSp>
        <p:nvGrpSpPr>
          <p:cNvPr id="2" name="Group 2"/>
          <p:cNvGrpSpPr/>
          <p:nvPr/>
        </p:nvGrpSpPr>
        <p:grpSpPr>
          <a:xfrm>
            <a:off x="383365" y="4034014"/>
            <a:ext cx="9024089" cy="2025804"/>
            <a:chOff x="0" y="0"/>
            <a:chExt cx="3080461" cy="491270"/>
          </a:xfrm>
          <a:solidFill>
            <a:schemeClr val="bg1"/>
          </a:solidFill>
        </p:grpSpPr>
        <p:sp>
          <p:nvSpPr>
            <p:cNvPr id="3" name="Freeform 3"/>
            <p:cNvSpPr/>
            <p:nvPr/>
          </p:nvSpPr>
          <p:spPr>
            <a:xfrm>
              <a:off x="0" y="0"/>
              <a:ext cx="3080461" cy="491270"/>
            </a:xfrm>
            <a:custGeom>
              <a:avLst/>
              <a:gdLst/>
              <a:ahLst/>
              <a:cxnLst/>
              <a:rect l="l" t="t" r="r" b="b"/>
              <a:pathLst>
                <a:path w="3080461" h="491270">
                  <a:moveTo>
                    <a:pt x="0" y="0"/>
                  </a:moveTo>
                  <a:lnTo>
                    <a:pt x="3080461" y="0"/>
                  </a:lnTo>
                  <a:lnTo>
                    <a:pt x="3080461" y="491270"/>
                  </a:lnTo>
                  <a:lnTo>
                    <a:pt x="0" y="491270"/>
                  </a:lnTo>
                  <a:close/>
                </a:path>
              </a:pathLst>
            </a:custGeom>
            <a:grpFill/>
            <a:ln w="76200" cap="sq">
              <a:solidFill>
                <a:srgbClr val="FFC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
          <p:nvSpPr>
            <p:cNvPr id="4" name="TextBox 4"/>
            <p:cNvSpPr txBox="1"/>
            <p:nvPr/>
          </p:nvSpPr>
          <p:spPr>
            <a:xfrm>
              <a:off x="0" y="-28575"/>
              <a:ext cx="3080461" cy="519845"/>
            </a:xfrm>
            <a:prstGeom prst="rect">
              <a:avLst/>
            </a:prstGeom>
            <a:grpFill/>
            <a:ln w="76200">
              <a:solidFill>
                <a:srgbClr val="FFC000"/>
              </a:solidFill>
            </a:ln>
          </p:spPr>
          <p:txBody>
            <a:bodyPr lIns="33867" tIns="33867" rIns="33867" bIns="33867" rtlCol="0" anchor="ctr"/>
            <a:lstStyle/>
            <a:p>
              <a:pPr marL="0" marR="0" lvl="0" indent="0" algn="ctr" defTabSz="914400" rtl="0" eaLnBrk="1" fontAlgn="auto" latinLnBrk="0" hangingPunct="1">
                <a:lnSpc>
                  <a:spcPct val="209948"/>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Calibri"/>
              </a:endParaRPr>
            </a:p>
          </p:txBody>
        </p:sp>
      </p:grpSp>
      <p:grpSp>
        <p:nvGrpSpPr>
          <p:cNvPr id="5" name="Group 5"/>
          <p:cNvGrpSpPr/>
          <p:nvPr/>
        </p:nvGrpSpPr>
        <p:grpSpPr>
          <a:xfrm>
            <a:off x="8161390" y="3743890"/>
            <a:ext cx="2679377" cy="261755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A363B"/>
            </a:solidFill>
            <a:ln w="95250" cap="sq">
              <a:solidFill>
                <a:srgbClr val="FBAB1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
          <p:nvSpPr>
            <p:cNvPr id="7" name="TextBox 7"/>
            <p:cNvSpPr txBox="1"/>
            <p:nvPr/>
          </p:nvSpPr>
          <p:spPr>
            <a:xfrm>
              <a:off x="76200" y="47625"/>
              <a:ext cx="660400" cy="688975"/>
            </a:xfrm>
            <a:prstGeom prst="rect">
              <a:avLst/>
            </a:prstGeom>
          </p:spPr>
          <p:txBody>
            <a:bodyPr lIns="33867" tIns="33867" rIns="33867" bIns="33867" rtlCol="0" anchor="ctr"/>
            <a:lstStyle/>
            <a:p>
              <a:pPr marL="0" marR="0" lvl="0" indent="0" algn="ctr" defTabSz="914400" rtl="0" eaLnBrk="1" fontAlgn="auto" latinLnBrk="0" hangingPunct="1">
                <a:lnSpc>
                  <a:spcPct val="209948"/>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Calibri"/>
              </a:endParaRPr>
            </a:p>
          </p:txBody>
        </p:sp>
      </p:grpSp>
      <p:sp>
        <p:nvSpPr>
          <p:cNvPr id="12" name="TextBox 12"/>
          <p:cNvSpPr txBox="1"/>
          <p:nvPr/>
        </p:nvSpPr>
        <p:spPr>
          <a:xfrm>
            <a:off x="561672" y="3937895"/>
            <a:ext cx="7321105" cy="170264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733" b="0" i="0" u="none" strike="noStrike" kern="1200" cap="none" spc="0" normalizeH="0" baseline="0" noProof="0">
                <a:ln>
                  <a:noFill/>
                </a:ln>
                <a:solidFill>
                  <a:srgbClr val="000000"/>
                </a:solidFill>
                <a:effectLst/>
                <a:uLnTx/>
                <a:uFillTx/>
                <a:latin typeface="Segoe UI 3"/>
                <a:ea typeface="+mn-ea"/>
                <a:cs typeface="+mn-cs"/>
              </a:rPr>
              <a:t>Since April 2023, the stakeholder-led Markets+ working groups have developed tariff language approved by the Markets+ Participant Executive Committee (MPEC) at a 97.6% approval rating.</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733" b="0" i="0" u="none" strike="noStrike" kern="1200" cap="none" spc="0" normalizeH="0" baseline="0" noProof="0">
                <a:ln>
                  <a:noFill/>
                </a:ln>
                <a:solidFill>
                  <a:srgbClr val="000000"/>
                </a:solidFill>
                <a:effectLst/>
                <a:uLnTx/>
                <a:uFillTx/>
                <a:latin typeface="Segoe UI 3"/>
                <a:ea typeface="+mn-ea"/>
                <a:cs typeface="+mn-cs"/>
              </a:rPr>
              <a:t>Independent governance ensures equity in the benefits to regionalization by allowing stakeholder voice in how benefits and value are distributed among participants. </a:t>
            </a:r>
          </a:p>
        </p:txBody>
      </p:sp>
      <p:sp>
        <p:nvSpPr>
          <p:cNvPr id="13" name="TextBox 13"/>
          <p:cNvSpPr txBox="1"/>
          <p:nvPr/>
        </p:nvSpPr>
        <p:spPr>
          <a:xfrm>
            <a:off x="8161390" y="4364401"/>
            <a:ext cx="2181609" cy="1140633"/>
          </a:xfrm>
          <a:prstGeom prst="rect">
            <a:avLst/>
          </a:prstGeom>
        </p:spPr>
        <p:txBody>
          <a:bodyPr wrap="square" lIns="0" tIns="0" rIns="0" bIns="0" rtlCol="0" anchor="t">
            <a:spAutoFit/>
          </a:bodyPr>
          <a:lstStyle/>
          <a:p>
            <a:pPr marL="0" marR="0" lvl="0" indent="0" algn="ctr" defTabSz="914400" rtl="0" eaLnBrk="1" fontAlgn="auto" latinLnBrk="0" hangingPunct="1">
              <a:lnSpc>
                <a:spcPct val="140089"/>
              </a:lnSpc>
              <a:spcBef>
                <a:spcPts val="0"/>
              </a:spcBef>
              <a:spcAft>
                <a:spcPts val="0"/>
              </a:spcAft>
              <a:buClrTx/>
              <a:buSzTx/>
              <a:buFontTx/>
              <a:buNone/>
              <a:tabLst/>
              <a:defRPr/>
            </a:pPr>
            <a:r>
              <a:rPr kumimoji="0" lang="en-US" sz="5867" b="0" i="0" u="none" strike="noStrike" kern="1200" cap="none" spc="-323" normalizeH="0" baseline="0" noProof="0">
                <a:ln>
                  <a:noFill/>
                </a:ln>
                <a:solidFill>
                  <a:srgbClr val="FFFFFF"/>
                </a:solidFill>
                <a:effectLst/>
                <a:uLnTx/>
                <a:uFillTx/>
                <a:latin typeface="Segoe UI 1"/>
                <a:ea typeface="+mn-ea"/>
                <a:cs typeface="+mn-cs"/>
              </a:rPr>
              <a:t>97.6%</a:t>
            </a: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
        <p:nvSpPr>
          <p:cNvPr id="17" name="Freeform 15">
            <a:extLst>
              <a:ext uri="{FF2B5EF4-FFF2-40B4-BE49-F238E27FC236}">
                <a16:creationId xmlns:a16="http://schemas.microsoft.com/office/drawing/2014/main" id="{247D1B9B-8ED0-144D-471B-48F00E8FA3C6}"/>
              </a:ext>
            </a:extLst>
          </p:cNvPr>
          <p:cNvSpPr/>
          <p:nvPr/>
        </p:nvSpPr>
        <p:spPr>
          <a:xfrm>
            <a:off x="6703370" y="40592"/>
            <a:ext cx="4053422" cy="3064725"/>
          </a:xfrm>
          <a:custGeom>
            <a:avLst/>
            <a:gdLst/>
            <a:ahLst/>
            <a:cxnLst/>
            <a:rect l="l" t="t" r="r" b="b"/>
            <a:pathLst>
              <a:path w="5973808" h="6271714">
                <a:moveTo>
                  <a:pt x="0" y="0"/>
                </a:moveTo>
                <a:lnTo>
                  <a:pt x="5973808" y="0"/>
                </a:lnTo>
                <a:lnTo>
                  <a:pt x="5973808" y="6271714"/>
                </a:lnTo>
                <a:lnTo>
                  <a:pt x="0" y="6271714"/>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
        <p:nvSpPr>
          <p:cNvPr id="18" name="Freeform 7">
            <a:extLst>
              <a:ext uri="{FF2B5EF4-FFF2-40B4-BE49-F238E27FC236}">
                <a16:creationId xmlns:a16="http://schemas.microsoft.com/office/drawing/2014/main" id="{684492A2-E622-AFDF-B02A-61EC02EA190C}"/>
              </a:ext>
            </a:extLst>
          </p:cNvPr>
          <p:cNvSpPr/>
          <p:nvPr/>
        </p:nvSpPr>
        <p:spPr>
          <a:xfrm>
            <a:off x="437829" y="6212501"/>
            <a:ext cx="1838979" cy="367796"/>
          </a:xfrm>
          <a:custGeom>
            <a:avLst/>
            <a:gdLst/>
            <a:ahLst/>
            <a:cxnLst/>
            <a:rect l="l" t="t" r="r" b="b"/>
            <a:pathLst>
              <a:path w="2758468" h="551694">
                <a:moveTo>
                  <a:pt x="0" y="0"/>
                </a:moveTo>
                <a:lnTo>
                  <a:pt x="2758468" y="0"/>
                </a:lnTo>
                <a:lnTo>
                  <a:pt x="2758468" y="551694"/>
                </a:lnTo>
                <a:lnTo>
                  <a:pt x="0" y="5516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A363B"/>
              </a:solidFill>
              <a:effectLst/>
              <a:uLnTx/>
              <a:uFillTx/>
              <a:latin typeface="Segoe UI"/>
              <a:ea typeface="+mn-ea"/>
              <a:cs typeface="+mn-cs"/>
            </a:endParaRPr>
          </a:p>
        </p:txBody>
      </p:sp>
    </p:spTree>
    <p:extLst>
      <p:ext uri="{BB962C8B-B14F-4D97-AF65-F5344CB8AC3E}">
        <p14:creationId xmlns:p14="http://schemas.microsoft.com/office/powerpoint/2010/main" val="1207197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40306" y="215152"/>
            <a:ext cx="2832847" cy="13491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SPP Board of Directors (SPP BOD)</a:t>
            </a:r>
          </a:p>
        </p:txBody>
      </p:sp>
      <p:sp>
        <p:nvSpPr>
          <p:cNvPr id="4" name="Rounded Rectangle 3"/>
          <p:cNvSpPr/>
          <p:nvPr/>
        </p:nvSpPr>
        <p:spPr>
          <a:xfrm>
            <a:off x="4240306" y="1828799"/>
            <a:ext cx="2832847" cy="134918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t>Markets+ Independent Panel (MIP)</a:t>
            </a:r>
          </a:p>
        </p:txBody>
      </p:sp>
      <p:sp>
        <p:nvSpPr>
          <p:cNvPr id="6" name="Rounded Rectangle 5"/>
          <p:cNvSpPr/>
          <p:nvPr/>
        </p:nvSpPr>
        <p:spPr>
          <a:xfrm>
            <a:off x="4240305" y="3442446"/>
            <a:ext cx="2832847" cy="1284313"/>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t>Markets+ Participants Executive Committee (MPEC)</a:t>
            </a:r>
          </a:p>
        </p:txBody>
      </p:sp>
      <p:sp>
        <p:nvSpPr>
          <p:cNvPr id="8" name="Rounded Rectangle 7"/>
          <p:cNvSpPr/>
          <p:nvPr/>
        </p:nvSpPr>
        <p:spPr>
          <a:xfrm>
            <a:off x="1323073" y="5280205"/>
            <a:ext cx="2832847" cy="1349189"/>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a:solidFill>
                  <a:prstClr val="white"/>
                </a:solidFill>
              </a:rPr>
              <a:t>Working Groups</a:t>
            </a:r>
          </a:p>
          <a:p>
            <a:pPr marL="285750" lvl="0" indent="-285750">
              <a:buFont typeface="Arial" panose="020B0604020202020204" pitchFamily="34" charset="0"/>
              <a:buChar char="•"/>
              <a:defRPr/>
            </a:pPr>
            <a:r>
              <a:rPr lang="en-US" sz="1600">
                <a:solidFill>
                  <a:schemeClr val="bg1"/>
                </a:solidFill>
              </a:rPr>
              <a:t>Operations Reliability</a:t>
            </a:r>
          </a:p>
          <a:p>
            <a:pPr marL="285750" lvl="0" indent="-285750">
              <a:buFont typeface="Arial" panose="020B0604020202020204" pitchFamily="34" charset="0"/>
              <a:buChar char="•"/>
              <a:defRPr/>
            </a:pPr>
            <a:r>
              <a:rPr lang="en-US" sz="1600">
                <a:solidFill>
                  <a:schemeClr val="bg1"/>
                </a:solidFill>
              </a:rPr>
              <a:t>Seams</a:t>
            </a:r>
          </a:p>
          <a:p>
            <a:pPr marL="285750" lvl="0" indent="-285750">
              <a:buFont typeface="Arial" panose="020B0604020202020204" pitchFamily="34" charset="0"/>
              <a:buChar char="•"/>
              <a:defRPr/>
            </a:pPr>
            <a:r>
              <a:rPr lang="en-US" sz="1600">
                <a:solidFill>
                  <a:schemeClr val="bg1"/>
                </a:solidFill>
              </a:rPr>
              <a:t>Market Design</a:t>
            </a:r>
          </a:p>
        </p:txBody>
      </p:sp>
      <p:sp>
        <p:nvSpPr>
          <p:cNvPr id="9" name="Rounded Rectangle 8"/>
          <p:cNvSpPr/>
          <p:nvPr/>
        </p:nvSpPr>
        <p:spPr>
          <a:xfrm>
            <a:off x="7157537" y="5251776"/>
            <a:ext cx="2832847" cy="134918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a:t>Ad hoc Task Forces</a:t>
            </a:r>
          </a:p>
        </p:txBody>
      </p:sp>
      <p:sp>
        <p:nvSpPr>
          <p:cNvPr id="10" name="Rounded Rectangle 9"/>
          <p:cNvSpPr/>
          <p:nvPr/>
        </p:nvSpPr>
        <p:spPr>
          <a:xfrm>
            <a:off x="7328646" y="2537010"/>
            <a:ext cx="2832847" cy="134918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t>Markets+ State Committee</a:t>
            </a:r>
          </a:p>
        </p:txBody>
      </p:sp>
      <p:cxnSp>
        <p:nvCxnSpPr>
          <p:cNvPr id="12" name="Straight Connector 11"/>
          <p:cNvCxnSpPr>
            <a:stCxn id="3" idx="2"/>
            <a:endCxn id="4" idx="0"/>
          </p:cNvCxnSpPr>
          <p:nvPr/>
        </p:nvCxnSpPr>
        <p:spPr>
          <a:xfrm>
            <a:off x="5656730" y="1564341"/>
            <a:ext cx="0" cy="264458"/>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5661209" y="3177988"/>
            <a:ext cx="0" cy="264458"/>
          </a:xfrm>
          <a:prstGeom prst="line">
            <a:avLst/>
          </a:prstGeom>
          <a:ln/>
        </p:spPr>
        <p:style>
          <a:lnRef idx="3">
            <a:schemeClr val="dk1"/>
          </a:lnRef>
          <a:fillRef idx="0">
            <a:schemeClr val="dk1"/>
          </a:fillRef>
          <a:effectRef idx="2">
            <a:schemeClr val="dk1"/>
          </a:effectRef>
          <a:fontRef idx="minor">
            <a:schemeClr val="tx1"/>
          </a:fontRef>
        </p:style>
      </p:cxnSp>
      <p:cxnSp>
        <p:nvCxnSpPr>
          <p:cNvPr id="19" name="Straight Connector 18"/>
          <p:cNvCxnSpPr>
            <a:stCxn id="9" idx="0"/>
          </p:cNvCxnSpPr>
          <p:nvPr/>
        </p:nvCxnSpPr>
        <p:spPr>
          <a:xfrm flipH="1" flipV="1">
            <a:off x="6725653" y="4726759"/>
            <a:ext cx="1848308" cy="525017"/>
          </a:xfrm>
          <a:prstGeom prst="line">
            <a:avLst/>
          </a:prstGeom>
          <a:ln/>
        </p:spPr>
        <p:style>
          <a:lnRef idx="3">
            <a:schemeClr val="dk1"/>
          </a:lnRef>
          <a:fillRef idx="0">
            <a:schemeClr val="dk1"/>
          </a:fillRef>
          <a:effectRef idx="2">
            <a:schemeClr val="dk1"/>
          </a:effectRef>
          <a:fontRef idx="minor">
            <a:schemeClr val="tx1"/>
          </a:fontRef>
        </p:style>
      </p:cxnSp>
      <p:cxnSp>
        <p:nvCxnSpPr>
          <p:cNvPr id="24" name="Straight Connector 23"/>
          <p:cNvCxnSpPr>
            <a:endCxn id="8" idx="0"/>
          </p:cNvCxnSpPr>
          <p:nvPr/>
        </p:nvCxnSpPr>
        <p:spPr>
          <a:xfrm flipH="1">
            <a:off x="2739497" y="4726761"/>
            <a:ext cx="2157356" cy="553444"/>
          </a:xfrm>
          <a:prstGeom prst="line">
            <a:avLst/>
          </a:prstGeom>
          <a:ln/>
        </p:spPr>
        <p:style>
          <a:lnRef idx="3">
            <a:schemeClr val="dk1"/>
          </a:lnRef>
          <a:fillRef idx="0">
            <a:schemeClr val="dk1"/>
          </a:fillRef>
          <a:effectRef idx="2">
            <a:schemeClr val="dk1"/>
          </a:effectRef>
          <a:fontRef idx="minor">
            <a:schemeClr val="tx1"/>
          </a:fontRef>
        </p:style>
      </p:cxnSp>
      <p:cxnSp>
        <p:nvCxnSpPr>
          <p:cNvPr id="30" name="Straight Connector 29"/>
          <p:cNvCxnSpPr>
            <a:stCxn id="10" idx="1"/>
            <a:endCxn id="4" idx="3"/>
          </p:cNvCxnSpPr>
          <p:nvPr/>
        </p:nvCxnSpPr>
        <p:spPr>
          <a:xfrm flipH="1" flipV="1">
            <a:off x="7073153" y="2503394"/>
            <a:ext cx="255493" cy="708211"/>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a:stCxn id="10" idx="1"/>
            <a:endCxn id="6" idx="3"/>
          </p:cNvCxnSpPr>
          <p:nvPr/>
        </p:nvCxnSpPr>
        <p:spPr>
          <a:xfrm flipH="1">
            <a:off x="7073152" y="3211605"/>
            <a:ext cx="255494" cy="905436"/>
          </a:xfrm>
          <a:prstGeom prst="line">
            <a:avLst/>
          </a:prstGeom>
        </p:spPr>
        <p:style>
          <a:lnRef idx="3">
            <a:schemeClr val="dk1"/>
          </a:lnRef>
          <a:fillRef idx="0">
            <a:schemeClr val="dk1"/>
          </a:fillRef>
          <a:effectRef idx="2">
            <a:schemeClr val="dk1"/>
          </a:effectRef>
          <a:fontRef idx="minor">
            <a:schemeClr val="tx1"/>
          </a:fontRef>
        </p:style>
      </p:cxnSp>
      <p:sp>
        <p:nvSpPr>
          <p:cNvPr id="17" name="Rounded Rectangle 16"/>
          <p:cNvSpPr/>
          <p:nvPr/>
        </p:nvSpPr>
        <p:spPr>
          <a:xfrm>
            <a:off x="4247259" y="5280205"/>
            <a:ext cx="2832847" cy="1349189"/>
          </a:xfrm>
          <a:prstGeom prst="round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a:t>Markets+ </a:t>
            </a:r>
            <a:r>
              <a:rPr lang="en-US" sz="1600">
                <a:solidFill>
                  <a:schemeClr val="accent1"/>
                </a:solidFill>
              </a:rPr>
              <a:t>Nominating and </a:t>
            </a:r>
            <a:r>
              <a:rPr lang="en-US" sz="1600"/>
              <a:t>Governance Committee</a:t>
            </a:r>
          </a:p>
        </p:txBody>
      </p:sp>
      <p:cxnSp>
        <p:nvCxnSpPr>
          <p:cNvPr id="25" name="Straight Connector 24"/>
          <p:cNvCxnSpPr>
            <a:endCxn id="17" idx="0"/>
          </p:cNvCxnSpPr>
          <p:nvPr/>
        </p:nvCxnSpPr>
        <p:spPr>
          <a:xfrm>
            <a:off x="5656730" y="4726759"/>
            <a:ext cx="6953" cy="553446"/>
          </a:xfrm>
          <a:prstGeom prst="line">
            <a:avLst/>
          </a:prstGeom>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551415" y="773240"/>
            <a:ext cx="2636954" cy="1200329"/>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i="1"/>
              <a:t>Markets+ Governance Structure as included in draft governing document</a:t>
            </a:r>
          </a:p>
        </p:txBody>
      </p:sp>
    </p:spTree>
    <p:extLst>
      <p:ext uri="{BB962C8B-B14F-4D97-AF65-F5344CB8AC3E}">
        <p14:creationId xmlns:p14="http://schemas.microsoft.com/office/powerpoint/2010/main" val="1388469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A2F4-E94B-C2B3-22F9-636E07CFA0C8}"/>
              </a:ext>
            </a:extLst>
          </p:cNvPr>
          <p:cNvSpPr>
            <a:spLocks noGrp="1"/>
          </p:cNvSpPr>
          <p:nvPr>
            <p:ph type="ctrTitle"/>
          </p:nvPr>
        </p:nvSpPr>
        <p:spPr/>
        <p:txBody>
          <a:bodyPr/>
          <a:lstStyle/>
          <a:p>
            <a:r>
              <a:rPr lang="en-US"/>
              <a:t>SEAMS</a:t>
            </a:r>
          </a:p>
        </p:txBody>
      </p:sp>
    </p:spTree>
    <p:extLst>
      <p:ext uri="{BB962C8B-B14F-4D97-AF65-F5344CB8AC3E}">
        <p14:creationId xmlns:p14="http://schemas.microsoft.com/office/powerpoint/2010/main" val="629266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15527" y="1181108"/>
            <a:ext cx="11347402" cy="1529831"/>
            <a:chOff x="0" y="-19050"/>
            <a:chExt cx="4482924" cy="765080"/>
          </a:xfrm>
        </p:grpSpPr>
        <p:sp>
          <p:nvSpPr>
            <p:cNvPr id="4" name="Freeform 4"/>
            <p:cNvSpPr/>
            <p:nvPr/>
          </p:nvSpPr>
          <p:spPr>
            <a:xfrm>
              <a:off x="0" y="0"/>
              <a:ext cx="4482924" cy="746030"/>
            </a:xfrm>
            <a:custGeom>
              <a:avLst/>
              <a:gdLst/>
              <a:ahLst/>
              <a:cxnLst/>
              <a:rect l="l" t="t" r="r" b="b"/>
              <a:pathLst>
                <a:path w="4482924" h="746030">
                  <a:moveTo>
                    <a:pt x="0" y="0"/>
                  </a:moveTo>
                  <a:lnTo>
                    <a:pt x="4482924" y="0"/>
                  </a:lnTo>
                  <a:lnTo>
                    <a:pt x="4482924" y="746030"/>
                  </a:lnTo>
                  <a:lnTo>
                    <a:pt x="0" y="746030"/>
                  </a:lnTo>
                  <a:close/>
                </a:path>
              </a:pathLst>
            </a:custGeom>
            <a:solidFill>
              <a:srgbClr val="1C57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 name="TextBox 5"/>
            <p:cNvSpPr txBox="1"/>
            <p:nvPr/>
          </p:nvSpPr>
          <p:spPr>
            <a:xfrm>
              <a:off x="0" y="-19050"/>
              <a:ext cx="4482924" cy="765080"/>
            </a:xfrm>
            <a:prstGeom prst="rect">
              <a:avLst/>
            </a:prstGeom>
          </p:spPr>
          <p:txBody>
            <a:bodyPr lIns="33867" tIns="33867" rIns="33867" bIns="33867" rtlCol="0" anchor="ctr"/>
            <a:lstStyle/>
            <a:p>
              <a:pPr marL="0" marR="0" lvl="0" indent="0" algn="ctr" defTabSz="914400" rtl="0" eaLnBrk="1" fontAlgn="auto" latinLnBrk="0" hangingPunct="1">
                <a:lnSpc>
                  <a:spcPct val="12312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ctr" defTabSz="914400" rtl="0" eaLnBrk="1" fontAlgn="auto" latinLnBrk="0" hangingPunct="1">
                <a:lnSpc>
                  <a:spcPct val="12312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Segoe UI"/>
                <a:ea typeface="+mn-ea"/>
                <a:cs typeface="Segoe UI"/>
              </a:endParaRPr>
            </a:p>
          </p:txBody>
        </p:sp>
      </p:grpSp>
      <p:sp>
        <p:nvSpPr>
          <p:cNvPr id="6" name="Freeform 6"/>
          <p:cNvSpPr/>
          <p:nvPr/>
        </p:nvSpPr>
        <p:spPr>
          <a:xfrm>
            <a:off x="473834" y="1219200"/>
            <a:ext cx="11289095" cy="1491739"/>
          </a:xfrm>
          <a:custGeom>
            <a:avLst/>
            <a:gdLst/>
            <a:ahLst/>
            <a:cxnLst/>
            <a:rect l="l" t="t" r="r" b="b"/>
            <a:pathLst>
              <a:path w="16933642" h="2832583">
                <a:moveTo>
                  <a:pt x="0" y="0"/>
                </a:moveTo>
                <a:lnTo>
                  <a:pt x="16933642" y="0"/>
                </a:lnTo>
                <a:lnTo>
                  <a:pt x="16933642" y="2832583"/>
                </a:lnTo>
                <a:lnTo>
                  <a:pt x="0" y="2832583"/>
                </a:lnTo>
                <a:lnTo>
                  <a:pt x="0" y="0"/>
                </a:lnTo>
                <a:close/>
              </a:path>
            </a:pathLst>
          </a:custGeom>
          <a:blipFill>
            <a:blip r:embed="rId2">
              <a:alphaModFix amt="10999"/>
            </a:blip>
            <a:stretch>
              <a:fillRect t="-155482" b="-14356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nvGrpSpPr>
          <p:cNvPr id="7" name="Group 7"/>
          <p:cNvGrpSpPr/>
          <p:nvPr/>
        </p:nvGrpSpPr>
        <p:grpSpPr>
          <a:xfrm>
            <a:off x="4077799" y="3049626"/>
            <a:ext cx="31750" cy="1675299"/>
            <a:chOff x="0" y="-19050"/>
            <a:chExt cx="12543" cy="661847"/>
          </a:xfrm>
        </p:grpSpPr>
        <p:sp>
          <p:nvSpPr>
            <p:cNvPr id="8" name="Freeform 8"/>
            <p:cNvSpPr/>
            <p:nvPr/>
          </p:nvSpPr>
          <p:spPr>
            <a:xfrm>
              <a:off x="0" y="0"/>
              <a:ext cx="12543" cy="642797"/>
            </a:xfrm>
            <a:custGeom>
              <a:avLst/>
              <a:gdLst/>
              <a:ahLst/>
              <a:cxnLst/>
              <a:rect l="l" t="t" r="r" b="b"/>
              <a:pathLst>
                <a:path w="12543" h="642797">
                  <a:moveTo>
                    <a:pt x="0" y="0"/>
                  </a:moveTo>
                  <a:lnTo>
                    <a:pt x="12543" y="0"/>
                  </a:lnTo>
                  <a:lnTo>
                    <a:pt x="12543" y="642797"/>
                  </a:lnTo>
                  <a:lnTo>
                    <a:pt x="0" y="642797"/>
                  </a:lnTo>
                  <a:close/>
                </a:path>
              </a:pathLst>
            </a:custGeom>
            <a:solidFill>
              <a:srgbClr val="0092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 name="TextBox 9"/>
            <p:cNvSpPr txBox="1"/>
            <p:nvPr/>
          </p:nvSpPr>
          <p:spPr>
            <a:xfrm>
              <a:off x="0" y="-19050"/>
              <a:ext cx="12543" cy="661847"/>
            </a:xfrm>
            <a:prstGeom prst="rect">
              <a:avLst/>
            </a:prstGeom>
          </p:spPr>
          <p:txBody>
            <a:bodyPr lIns="33867" tIns="33867" rIns="33867" bIns="33867" rtlCol="0" anchor="ctr"/>
            <a:lstStyle/>
            <a:p>
              <a:pPr marL="0" marR="0" lvl="0" indent="0" algn="ctr" defTabSz="914400" rtl="0" eaLnBrk="1" fontAlgn="auto" latinLnBrk="0" hangingPunct="1">
                <a:lnSpc>
                  <a:spcPct val="12312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grpSp>
      <p:grpSp>
        <p:nvGrpSpPr>
          <p:cNvPr id="10" name="Group 10"/>
          <p:cNvGrpSpPr/>
          <p:nvPr/>
        </p:nvGrpSpPr>
        <p:grpSpPr>
          <a:xfrm>
            <a:off x="7734051" y="3063589"/>
            <a:ext cx="31750" cy="1675299"/>
            <a:chOff x="0" y="-19050"/>
            <a:chExt cx="12543" cy="661847"/>
          </a:xfrm>
        </p:grpSpPr>
        <p:sp>
          <p:nvSpPr>
            <p:cNvPr id="11" name="Freeform 11"/>
            <p:cNvSpPr/>
            <p:nvPr/>
          </p:nvSpPr>
          <p:spPr>
            <a:xfrm>
              <a:off x="0" y="0"/>
              <a:ext cx="12543" cy="642797"/>
            </a:xfrm>
            <a:custGeom>
              <a:avLst/>
              <a:gdLst/>
              <a:ahLst/>
              <a:cxnLst/>
              <a:rect l="l" t="t" r="r" b="b"/>
              <a:pathLst>
                <a:path w="12543" h="642797">
                  <a:moveTo>
                    <a:pt x="0" y="0"/>
                  </a:moveTo>
                  <a:lnTo>
                    <a:pt x="12543" y="0"/>
                  </a:lnTo>
                  <a:lnTo>
                    <a:pt x="12543" y="642797"/>
                  </a:lnTo>
                  <a:lnTo>
                    <a:pt x="0" y="642797"/>
                  </a:lnTo>
                  <a:close/>
                </a:path>
              </a:pathLst>
            </a:custGeom>
            <a:solidFill>
              <a:srgbClr val="0092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 name="TextBox 12"/>
            <p:cNvSpPr txBox="1"/>
            <p:nvPr/>
          </p:nvSpPr>
          <p:spPr>
            <a:xfrm>
              <a:off x="0" y="-19050"/>
              <a:ext cx="12543" cy="661847"/>
            </a:xfrm>
            <a:prstGeom prst="rect">
              <a:avLst/>
            </a:prstGeom>
          </p:spPr>
          <p:txBody>
            <a:bodyPr lIns="33867" tIns="33867" rIns="33867" bIns="33867" rtlCol="0" anchor="ctr"/>
            <a:lstStyle/>
            <a:p>
              <a:pPr marL="0" marR="0" lvl="0" indent="0" algn="ctr" defTabSz="914400" rtl="0" eaLnBrk="1" fontAlgn="auto" latinLnBrk="0" hangingPunct="1">
                <a:lnSpc>
                  <a:spcPct val="12312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grpSp>
      <p:sp>
        <p:nvSpPr>
          <p:cNvPr id="13" name="Freeform 13"/>
          <p:cNvSpPr/>
          <p:nvPr/>
        </p:nvSpPr>
        <p:spPr>
          <a:xfrm>
            <a:off x="1892361" y="2990487"/>
            <a:ext cx="904095" cy="827247"/>
          </a:xfrm>
          <a:custGeom>
            <a:avLst/>
            <a:gdLst/>
            <a:ahLst/>
            <a:cxnLst/>
            <a:rect l="l" t="t" r="r" b="b"/>
            <a:pathLst>
              <a:path w="1356142" h="1240870">
                <a:moveTo>
                  <a:pt x="0" y="0"/>
                </a:moveTo>
                <a:lnTo>
                  <a:pt x="1356142" y="0"/>
                </a:lnTo>
                <a:lnTo>
                  <a:pt x="1356142" y="1240870"/>
                </a:lnTo>
                <a:lnTo>
                  <a:pt x="0" y="1240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 name="Freeform 14"/>
          <p:cNvSpPr/>
          <p:nvPr/>
        </p:nvSpPr>
        <p:spPr>
          <a:xfrm>
            <a:off x="5448717" y="3034351"/>
            <a:ext cx="896575" cy="783383"/>
          </a:xfrm>
          <a:custGeom>
            <a:avLst/>
            <a:gdLst/>
            <a:ahLst/>
            <a:cxnLst/>
            <a:rect l="l" t="t" r="r" b="b"/>
            <a:pathLst>
              <a:path w="1344863" h="1175074">
                <a:moveTo>
                  <a:pt x="0" y="0"/>
                </a:moveTo>
                <a:lnTo>
                  <a:pt x="1344863" y="0"/>
                </a:lnTo>
                <a:lnTo>
                  <a:pt x="1344863" y="1175074"/>
                </a:lnTo>
                <a:lnTo>
                  <a:pt x="0" y="1175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 name="Freeform 15"/>
          <p:cNvSpPr/>
          <p:nvPr/>
        </p:nvSpPr>
        <p:spPr>
          <a:xfrm>
            <a:off x="9370440" y="2948054"/>
            <a:ext cx="806380" cy="998613"/>
          </a:xfrm>
          <a:custGeom>
            <a:avLst/>
            <a:gdLst/>
            <a:ahLst/>
            <a:cxnLst/>
            <a:rect l="l" t="t" r="r" b="b"/>
            <a:pathLst>
              <a:path w="1209570" h="1497919">
                <a:moveTo>
                  <a:pt x="0" y="0"/>
                </a:moveTo>
                <a:lnTo>
                  <a:pt x="1209570" y="0"/>
                </a:lnTo>
                <a:lnTo>
                  <a:pt x="1209570" y="1497919"/>
                </a:lnTo>
                <a:lnTo>
                  <a:pt x="0" y="14979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82C3FA9E-CBCE-29AA-D571-116DE8471028}"/>
              </a:ext>
            </a:extLst>
          </p:cNvPr>
          <p:cNvSpPr txBox="1"/>
          <p:nvPr/>
        </p:nvSpPr>
        <p:spPr>
          <a:xfrm>
            <a:off x="747106" y="3901238"/>
            <a:ext cx="2892087" cy="61555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85271"/>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Segoe UI"/>
                <a:ea typeface="+mn-ea"/>
                <a:cs typeface="+mn-cs"/>
              </a:rPr>
              <a:t>CREATES TRANSPARENCY</a:t>
            </a:r>
            <a:endParaRPr kumimoji="0" lang="en-US" sz="1800" b="1" i="0" u="none" strike="noStrike" kern="1200" cap="none" spc="0" normalizeH="0" baseline="0" noProof="0">
              <a:ln>
                <a:noFill/>
              </a:ln>
              <a:solidFill>
                <a:prstClr val="black">
                  <a:lumMod val="65000"/>
                  <a:lumOff val="35000"/>
                </a:prstClr>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75011980-A4D8-2556-F180-0DE59A8DB632}"/>
              </a:ext>
            </a:extLst>
          </p:cNvPr>
          <p:cNvSpPr txBox="1"/>
          <p:nvPr/>
        </p:nvSpPr>
        <p:spPr>
          <a:xfrm>
            <a:off x="4289976" y="3967675"/>
            <a:ext cx="3348051" cy="8771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85271"/>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Segoe UI"/>
                <a:ea typeface="+mn-ea"/>
                <a:cs typeface="+mn-cs"/>
              </a:rPr>
              <a:t>IMPROVES MARKET DESIGN AND PERFORMANCE</a:t>
            </a:r>
            <a:endParaRPr kumimoji="0" lang="en-US" sz="1800" b="1" i="0" u="none" strike="noStrike" kern="1200" cap="none" spc="0" normalizeH="0" baseline="0" noProof="0">
              <a:ln>
                <a:noFill/>
              </a:ln>
              <a:solidFill>
                <a:prstClr val="black">
                  <a:lumMod val="65000"/>
                  <a:lumOff val="35000"/>
                </a:prstClr>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2BCCCA08-84B5-967C-7BD6-CB62F4E3B870}"/>
              </a:ext>
            </a:extLst>
          </p:cNvPr>
          <p:cNvSpPr txBox="1"/>
          <p:nvPr/>
        </p:nvSpPr>
        <p:spPr>
          <a:xfrm>
            <a:off x="7946228" y="3967675"/>
            <a:ext cx="3654805" cy="8771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85271"/>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Segoe UI"/>
                <a:ea typeface="+mn-ea"/>
                <a:cs typeface="+mn-cs"/>
              </a:rPr>
              <a:t>BOLSTERS RELIABILITY IN TIMES OF GENERATION OR TRANSMISSION SCARCITY</a:t>
            </a:r>
            <a:endParaRPr kumimoji="0" lang="en-US" sz="1800" b="1" i="0" u="none" strike="noStrike" kern="1200" cap="none" spc="0" normalizeH="0" baseline="0" noProof="0">
              <a:ln>
                <a:noFill/>
              </a:ln>
              <a:solidFill>
                <a:prstClr val="black">
                  <a:lumMod val="65000"/>
                  <a:lumOff val="35000"/>
                </a:prstClr>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CAE6B96F-C734-9F59-628F-A9C6588F17F2}"/>
              </a:ext>
            </a:extLst>
          </p:cNvPr>
          <p:cNvSpPr txBox="1"/>
          <p:nvPr/>
        </p:nvSpPr>
        <p:spPr>
          <a:xfrm>
            <a:off x="1485361" y="1456315"/>
            <a:ext cx="934172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Proper incentives are in place for seams negotiations to yield favorable outcomes for consumers</a:t>
            </a:r>
          </a:p>
        </p:txBody>
      </p:sp>
      <p:sp>
        <p:nvSpPr>
          <p:cNvPr id="21" name="Title 2">
            <a:extLst>
              <a:ext uri="{FF2B5EF4-FFF2-40B4-BE49-F238E27FC236}">
                <a16:creationId xmlns:a16="http://schemas.microsoft.com/office/drawing/2014/main" id="{04138DB4-CF0A-E22F-9914-57A08B25FB87}"/>
              </a:ext>
            </a:extLst>
          </p:cNvPr>
          <p:cNvSpPr txBox="1">
            <a:spLocks/>
          </p:cNvSpPr>
          <p:nvPr/>
        </p:nvSpPr>
        <p:spPr>
          <a:xfrm>
            <a:off x="612395" y="570452"/>
            <a:ext cx="10942151" cy="939566"/>
          </a:xfrm>
          <a:prstGeom prst="rect">
            <a:avLst/>
          </a:prstGeom>
        </p:spPr>
        <p:txBody>
          <a:bodyPr>
            <a:normAutofit/>
          </a:bodyPr>
          <a:lst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kumimoji="0" lang="en-US" sz="4000" b="0" i="0" u="none" strike="noStrike" kern="1200" cap="all" spc="0" normalizeH="0" baseline="0" noProof="0">
                <a:ln>
                  <a:noFill/>
                </a:ln>
                <a:solidFill>
                  <a:srgbClr val="2A363B"/>
                </a:solidFill>
                <a:effectLst/>
                <a:uLnTx/>
                <a:uFillTx/>
                <a:latin typeface="Segoe UI Black" panose="020B0A02040204020203" pitchFamily="34" charset="0"/>
                <a:ea typeface="Segoe UI Black" panose="020B0A02040204020203" pitchFamily="34" charset="0"/>
              </a:rPr>
              <a:t>Seams framework</a:t>
            </a:r>
          </a:p>
        </p:txBody>
      </p:sp>
      <p:sp>
        <p:nvSpPr>
          <p:cNvPr id="22" name="Content Placeholder 3">
            <a:extLst>
              <a:ext uri="{FF2B5EF4-FFF2-40B4-BE49-F238E27FC236}">
                <a16:creationId xmlns:a16="http://schemas.microsoft.com/office/drawing/2014/main" id="{7CC432C2-06FC-8501-1668-B357D1EE6256}"/>
              </a:ext>
            </a:extLst>
          </p:cNvPr>
          <p:cNvSpPr txBox="1">
            <a:spLocks/>
          </p:cNvSpPr>
          <p:nvPr/>
        </p:nvSpPr>
        <p:spPr>
          <a:xfrm>
            <a:off x="250179" y="5203403"/>
            <a:ext cx="11162631" cy="991297"/>
          </a:xfrm>
          <a:prstGeom prst="rect">
            <a:avLst/>
          </a:prstGeom>
        </p:spPr>
        <p:txBody>
          <a:bodyPr wrap="square" lIns="91440" tIns="45720" rIns="91440" bIns="45720" anchor="t">
            <a:spAutoFit/>
          </a:bodyPr>
          <a:lst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marR="0" lvl="1" indent="0" algn="ctr" defTabSz="914400" rtl="0" eaLnBrk="1" fontAlgn="auto" latinLnBrk="0" hangingPunct="1">
              <a:lnSpc>
                <a:spcPct val="69213"/>
              </a:lnSpc>
              <a:spcBef>
                <a:spcPts val="600"/>
              </a:spcBef>
              <a:spcAft>
                <a:spcPts val="200"/>
              </a:spcAft>
              <a:buClr>
                <a:prstClr val="black">
                  <a:lumMod val="65000"/>
                  <a:lumOff val="35000"/>
                </a:prstClr>
              </a:buClr>
              <a:buSzTx/>
              <a:buFont typeface="Arial" panose="020B0604020202020204" pitchFamily="34" charset="0"/>
              <a:buNone/>
              <a:tabLst/>
              <a:defRPr/>
            </a:pPr>
            <a:r>
              <a:rPr kumimoji="0" lang="en-US" sz="28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Extensive mutually beneficial trades are and have been taking place between California and other western states for years.  Establishing two markets does not erode the value of that trade, it enhances it. </a:t>
            </a:r>
            <a:endParaRPr kumimoji="0" 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322450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3EF3661-AAE5-AC17-C7F7-ABAF45499D5A}"/>
              </a:ext>
            </a:extLst>
          </p:cNvPr>
          <p:cNvSpPr>
            <a:spLocks noGrp="1"/>
          </p:cNvSpPr>
          <p:nvPr>
            <p:ph type="title"/>
          </p:nvPr>
        </p:nvSpPr>
        <p:spPr>
          <a:xfrm>
            <a:off x="612395" y="570452"/>
            <a:ext cx="10942151" cy="939566"/>
          </a:xfrm>
        </p:spPr>
        <p:txBody>
          <a:bodyPr>
            <a:normAutofit/>
          </a:bodyPr>
          <a:lstStyle/>
          <a:p>
            <a:r>
              <a:rPr lang="en-US" sz="4000"/>
              <a:t>Seams framework</a:t>
            </a:r>
          </a:p>
        </p:txBody>
      </p:sp>
      <p:sp>
        <p:nvSpPr>
          <p:cNvPr id="6" name="TextBox 5">
            <a:extLst>
              <a:ext uri="{FF2B5EF4-FFF2-40B4-BE49-F238E27FC236}">
                <a16:creationId xmlns:a16="http://schemas.microsoft.com/office/drawing/2014/main" id="{7DC31016-5E3C-E42E-33BB-C26309C70C17}"/>
              </a:ext>
            </a:extLst>
          </p:cNvPr>
          <p:cNvSpPr txBox="1"/>
          <p:nvPr/>
        </p:nvSpPr>
        <p:spPr>
          <a:xfrm>
            <a:off x="5358063" y="1510018"/>
            <a:ext cx="5791200" cy="267765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As an independent Market Operator that exists for the sole purpose of providing value to its customers, we will negotiate and collaborate with peer Market Operators to retain and enhance the value of trade between systems. </a:t>
            </a:r>
          </a:p>
        </p:txBody>
      </p:sp>
      <p:pic>
        <p:nvPicPr>
          <p:cNvPr id="10" name="Picture 9" descr="Colorful charts and graphs">
            <a:extLst>
              <a:ext uri="{FF2B5EF4-FFF2-40B4-BE49-F238E27FC236}">
                <a16:creationId xmlns:a16="http://schemas.microsoft.com/office/drawing/2014/main" id="{F47C5D5F-055B-349B-A7A3-BF08C8ED80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475"/>
          <a:stretch/>
        </p:blipFill>
        <p:spPr>
          <a:xfrm>
            <a:off x="0" y="1463952"/>
            <a:ext cx="5358063" cy="4823596"/>
          </a:xfrm>
          <a:prstGeom prst="rect">
            <a:avLst/>
          </a:prstGeom>
        </p:spPr>
      </p:pic>
      <p:sp>
        <p:nvSpPr>
          <p:cNvPr id="11" name="Rectangle: Rounded Corners 10">
            <a:extLst>
              <a:ext uri="{FF2B5EF4-FFF2-40B4-BE49-F238E27FC236}">
                <a16:creationId xmlns:a16="http://schemas.microsoft.com/office/drawing/2014/main" id="{39A5A3B2-85CD-0E77-FCD1-338DF731AA42}"/>
              </a:ext>
            </a:extLst>
          </p:cNvPr>
          <p:cNvSpPr/>
          <p:nvPr/>
        </p:nvSpPr>
        <p:spPr>
          <a:xfrm>
            <a:off x="4122822" y="4478908"/>
            <a:ext cx="7425072" cy="182262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17C396E9-CFF5-82F0-0D77-E29860D67DF1}"/>
              </a:ext>
            </a:extLst>
          </p:cNvPr>
          <p:cNvSpPr txBox="1"/>
          <p:nvPr/>
        </p:nvSpPr>
        <p:spPr>
          <a:xfrm>
            <a:off x="3506080" y="4523602"/>
            <a:ext cx="7898975" cy="1815882"/>
          </a:xfrm>
          <a:prstGeom prst="rect">
            <a:avLst/>
          </a:prstGeom>
          <a:noFill/>
        </p:spPr>
        <p:txBody>
          <a:bodyPr wrap="square" lIns="91440" tIns="45720" rIns="91440" bIns="45720" anchor="t">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Segoe UI Light"/>
                <a:ea typeface="+mn-ea"/>
                <a:cs typeface="Segoe UI Light"/>
              </a:rPr>
              <a:t>An operator with obligations to a specific class of customers will be challenged to negotiate for the equitable interests of all of its customers.  </a:t>
            </a:r>
            <a:endParaRPr kumimoji="0" lang="en-US" sz="2800" b="0" i="1"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955972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210059" y="637127"/>
            <a:ext cx="10942151" cy="939566"/>
          </a:xfrm>
          <a:ln>
            <a:miter lim="800000"/>
          </a:ln>
        </p:spPr>
        <p:txBody>
          <a:bodyPr vert="horz" wrap="square" lIns="91440" tIns="45720" rIns="91440" bIns="45720" numCol="1" rtlCol="0" anchor="t" compatLnSpc="1">
            <a:prstTxWarp prst="textNoShape">
              <a:avLst/>
            </a:prstTxWarp>
            <a:noAutofit/>
          </a:bodyPr>
          <a:lstStyle/>
          <a:p>
            <a:pPr eaLnBrk="1" hangingPunct="1">
              <a:defRPr/>
            </a:pPr>
            <a:r>
              <a:rPr lang="en-US" sz="2800"/>
              <a:t>WHO IS SPP?</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5652077" y="0"/>
            <a:ext cx="6911852" cy="6099858"/>
          </a:xfrm>
        </p:spPr>
      </p:pic>
      <p:graphicFrame>
        <p:nvGraphicFramePr>
          <p:cNvPr id="2" name="Diagram 1"/>
          <p:cNvGraphicFramePr/>
          <p:nvPr>
            <p:extLst>
              <p:ext uri="{D42A27DB-BD31-4B8C-83A1-F6EECF244321}">
                <p14:modId xmlns:p14="http://schemas.microsoft.com/office/powerpoint/2010/main" val="3065890355"/>
              </p:ext>
            </p:extLst>
          </p:nvPr>
        </p:nvGraphicFramePr>
        <p:xfrm>
          <a:off x="306790" y="1360910"/>
          <a:ext cx="4589059" cy="4672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nvGraphicFramePr>
        <p:xfrm>
          <a:off x="-3540553" y="7571702"/>
          <a:ext cx="4831192" cy="22512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Rectangle 2"/>
          <p:cNvSpPr txBox="1">
            <a:spLocks noChangeArrowheads="1"/>
          </p:cNvSpPr>
          <p:nvPr/>
        </p:nvSpPr>
        <p:spPr bwMode="auto">
          <a:xfrm>
            <a:off x="-3476417" y="7101919"/>
            <a:ext cx="10942151" cy="939566"/>
          </a:xfrm>
          <a:prstGeom prst="rect">
            <a:avLst/>
          </a:prstGeom>
          <a:ln>
            <a:miter lim="800000"/>
          </a:ln>
        </p:spPr>
        <p:txBody>
          <a:bodyPr vert="horz" wrap="square" lIns="91440" tIns="45720" rIns="91440" bIns="45720" numCol="1" rtlCol="0" anchor="t" compatLnSpc="1">
            <a:prstTxWarp prst="textNoShape">
              <a:avLst/>
            </a:prstTxWarp>
            <a:noAutofit/>
          </a:bodyPr>
          <a:lst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a:defRPr/>
            </a:pPr>
            <a:r>
              <a:rPr lang="en-US" sz="2800" err="1"/>
              <a:t>Spp</a:t>
            </a:r>
            <a:r>
              <a:rPr lang="en-US" sz="2800"/>
              <a:t> does not</a:t>
            </a:r>
          </a:p>
        </p:txBody>
      </p:sp>
    </p:spTree>
    <p:custDataLst>
      <p:tags r:id="rId1"/>
    </p:custDataLst>
    <p:extLst>
      <p:ext uri="{BB962C8B-B14F-4D97-AF65-F5344CB8AC3E}">
        <p14:creationId xmlns:p14="http://schemas.microsoft.com/office/powerpoint/2010/main" val="4025465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rcRect l="9241"/>
          <a:stretch>
            <a:fillRect/>
          </a:stretch>
        </p:blipFill>
        <p:spPr>
          <a:xfrm>
            <a:off x="0" y="0"/>
            <a:ext cx="12521061" cy="8033665"/>
          </a:xfrm>
          <a:prstGeom prst="rect">
            <a:avLst/>
          </a:prstGeom>
        </p:spPr>
      </p:pic>
      <p:sp>
        <p:nvSpPr>
          <p:cNvPr id="2" name="Rectangle 1">
            <a:extLst>
              <a:ext uri="{FF2B5EF4-FFF2-40B4-BE49-F238E27FC236}">
                <a16:creationId xmlns:a16="http://schemas.microsoft.com/office/drawing/2014/main" id="{FA9215F0-8912-302E-CD81-18D2DE9B5ED3}"/>
              </a:ext>
            </a:extLst>
          </p:cNvPr>
          <p:cNvSpPr/>
          <p:nvPr/>
        </p:nvSpPr>
        <p:spPr>
          <a:xfrm>
            <a:off x="7920168" y="0"/>
            <a:ext cx="4508500" cy="6858000"/>
          </a:xfrm>
          <a:prstGeom prst="rect">
            <a:avLst/>
          </a:prstGeom>
          <a:solidFill>
            <a:schemeClr val="bg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cs typeface="Arial"/>
            </a:endParaRPr>
          </a:p>
        </p:txBody>
      </p:sp>
      <p:sp>
        <p:nvSpPr>
          <p:cNvPr id="8" name="Title 7"/>
          <p:cNvSpPr>
            <a:spLocks noGrp="1"/>
          </p:cNvSpPr>
          <p:nvPr>
            <p:ph type="title"/>
          </p:nvPr>
        </p:nvSpPr>
        <p:spPr>
          <a:xfrm>
            <a:off x="8715375" y="570452"/>
            <a:ext cx="3276600" cy="939566"/>
          </a:xfrm>
        </p:spPr>
        <p:txBody>
          <a:bodyPr/>
          <a:lstStyle/>
          <a:p>
            <a:r>
              <a:rPr lang="en-US" sz="2400">
                <a:solidFill>
                  <a:schemeClr val="tx1"/>
                </a:solidFill>
              </a:rPr>
              <a:t>RTO OPERATING REGION</a:t>
            </a:r>
          </a:p>
        </p:txBody>
      </p:sp>
      <p:sp>
        <p:nvSpPr>
          <p:cNvPr id="6" name="Content Placeholder 2"/>
          <p:cNvSpPr>
            <a:spLocks noGrp="1"/>
          </p:cNvSpPr>
          <p:nvPr>
            <p:ph idx="1"/>
          </p:nvPr>
        </p:nvSpPr>
        <p:spPr>
          <a:xfrm>
            <a:off x="8610600" y="1597688"/>
            <a:ext cx="3305175" cy="4850175"/>
          </a:xfrm>
        </p:spPr>
        <p:txBody>
          <a:bodyPr numCol="1">
            <a:normAutofit/>
          </a:bodyPr>
          <a:lstStyle/>
          <a:p>
            <a:pPr>
              <a:spcBef>
                <a:spcPct val="0"/>
              </a:spcBef>
              <a:spcAft>
                <a:spcPts val="600"/>
              </a:spcAft>
              <a:defRPr/>
            </a:pPr>
            <a:r>
              <a:rPr lang="en-US" sz="2000" b="1">
                <a:solidFill>
                  <a:schemeClr val="accent2"/>
                </a:solidFill>
                <a:ea typeface="ＭＳ Ｐゴシック" charset="0"/>
                <a:cs typeface="ＭＳ Ｐゴシック" charset="-128"/>
              </a:rPr>
              <a:t>552,885 </a:t>
            </a:r>
            <a:r>
              <a:rPr lang="en-US" sz="2000">
                <a:ea typeface="ＭＳ Ｐゴシック" charset="0"/>
                <a:cs typeface="ＭＳ Ｐゴシック" charset="-128"/>
              </a:rPr>
              <a:t>square mile service territory</a:t>
            </a:r>
          </a:p>
          <a:p>
            <a:pPr>
              <a:spcBef>
                <a:spcPct val="0"/>
              </a:spcBef>
              <a:defRPr/>
            </a:pPr>
            <a:r>
              <a:rPr lang="en-US" sz="2000" b="1">
                <a:solidFill>
                  <a:schemeClr val="accent2"/>
                </a:solidFill>
                <a:ea typeface="ＭＳ Ｐゴシック" charset="0"/>
                <a:cs typeface="ＭＳ Ｐゴシック" charset="-128"/>
              </a:rPr>
              <a:t>~18 million </a:t>
            </a:r>
            <a:r>
              <a:rPr lang="en-US" sz="2000">
                <a:ea typeface="ＭＳ Ｐゴシック" charset="0"/>
                <a:cs typeface="ＭＳ Ｐゴシック" charset="-128"/>
              </a:rPr>
              <a:t>population served</a:t>
            </a:r>
          </a:p>
          <a:p>
            <a:pPr>
              <a:spcBef>
                <a:spcPct val="0"/>
              </a:spcBef>
              <a:defRPr/>
            </a:pPr>
            <a:r>
              <a:rPr lang="en-US" sz="2000" b="1">
                <a:solidFill>
                  <a:schemeClr val="accent2"/>
                </a:solidFill>
                <a:ea typeface="ＭＳ Ｐゴシック" charset="0"/>
                <a:cs typeface="ＭＳ Ｐゴシック" charset="-128"/>
              </a:rPr>
              <a:t>967</a:t>
            </a:r>
            <a:r>
              <a:rPr lang="en-US" sz="2000">
                <a:ea typeface="ＭＳ Ｐゴシック" charset="0"/>
                <a:cs typeface="ＭＳ Ｐゴシック" charset="-128"/>
              </a:rPr>
              <a:t>* generating plants </a:t>
            </a:r>
          </a:p>
          <a:p>
            <a:pPr>
              <a:spcBef>
                <a:spcPct val="0"/>
              </a:spcBef>
              <a:defRPr/>
            </a:pPr>
            <a:r>
              <a:rPr lang="en-US" sz="2000" b="1">
                <a:solidFill>
                  <a:schemeClr val="accent2"/>
                </a:solidFill>
                <a:ea typeface="ＭＳ Ｐゴシック" charset="0"/>
                <a:cs typeface="ＭＳ Ｐゴシック" charset="-128"/>
              </a:rPr>
              <a:t>5,267</a:t>
            </a:r>
            <a:r>
              <a:rPr lang="en-US" sz="2000">
                <a:ea typeface="ＭＳ Ｐゴシック" charset="0"/>
                <a:cs typeface="ＭＳ Ｐゴシック" charset="-128"/>
              </a:rPr>
              <a:t>* substations</a:t>
            </a:r>
          </a:p>
          <a:p>
            <a:pPr marL="0" indent="0">
              <a:spcBef>
                <a:spcPct val="0"/>
              </a:spcBef>
              <a:spcAft>
                <a:spcPts val="600"/>
              </a:spcAft>
              <a:buClr>
                <a:srgbClr val="CF102D"/>
              </a:buClr>
              <a:buNone/>
              <a:defRPr/>
            </a:pPr>
            <a:endParaRPr lang="en-US" sz="1600">
              <a:ea typeface="ＭＳ Ｐゴシック" charset="0"/>
              <a:cs typeface="ＭＳ Ｐゴシック" charset="-128"/>
            </a:endParaRPr>
          </a:p>
          <a:p>
            <a:pPr marL="0" indent="0">
              <a:spcBef>
                <a:spcPct val="0"/>
              </a:spcBef>
              <a:spcAft>
                <a:spcPts val="600"/>
              </a:spcAft>
              <a:buClr>
                <a:srgbClr val="CF102D"/>
              </a:buClr>
              <a:buNone/>
              <a:defRPr/>
            </a:pPr>
            <a:r>
              <a:rPr lang="en-US" sz="1600">
                <a:ea typeface="ＭＳ Ｐゴシック" charset="0"/>
                <a:cs typeface="ＭＳ Ｐゴシック" charset="-128"/>
              </a:rPr>
              <a:t>* In SPP’s balancing authority area</a:t>
            </a:r>
          </a:p>
          <a:p>
            <a:pPr marL="0" indent="0">
              <a:spcBef>
                <a:spcPct val="0"/>
              </a:spcBef>
              <a:spcAft>
                <a:spcPts val="600"/>
              </a:spcAft>
              <a:buNone/>
              <a:defRPr/>
            </a:pPr>
            <a:endParaRPr lang="en-US" sz="3600">
              <a:solidFill>
                <a:schemeClr val="bg1"/>
              </a:solidFill>
              <a:ea typeface="ＭＳ Ｐゴシック" charset="0"/>
              <a:cs typeface="ＭＳ Ｐゴシック" charset="-128"/>
            </a:endParaRPr>
          </a:p>
        </p:txBody>
      </p:sp>
    </p:spTree>
    <p:custDataLst>
      <p:tags r:id="rId1"/>
    </p:custDataLst>
    <p:extLst>
      <p:ext uri="{BB962C8B-B14F-4D97-AF65-F5344CB8AC3E}">
        <p14:creationId xmlns:p14="http://schemas.microsoft.com/office/powerpoint/2010/main" val="40095464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0E46"/>
        </a:solidFill>
        <a:effectLst/>
      </p:bgPr>
    </p:bg>
    <p:spTree>
      <p:nvGrpSpPr>
        <p:cNvPr id="1" name=""/>
        <p:cNvGrpSpPr/>
        <p:nvPr/>
      </p:nvGrpSpPr>
      <p:grpSpPr>
        <a:xfrm>
          <a:off x="0" y="0"/>
          <a:ext cx="0" cy="0"/>
          <a:chOff x="0" y="0"/>
          <a:chExt cx="0" cy="0"/>
        </a:xfrm>
      </p:grpSpPr>
      <p:sp>
        <p:nvSpPr>
          <p:cNvPr id="3" name="TextBox 2"/>
          <p:cNvSpPr txBox="1"/>
          <p:nvPr/>
        </p:nvSpPr>
        <p:spPr>
          <a:xfrm>
            <a:off x="528315" y="494240"/>
            <a:ext cx="5579706"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Arial"/>
              </a:rPr>
              <a:t>$3.62 BILLION</a:t>
            </a:r>
          </a:p>
        </p:txBody>
      </p:sp>
      <p:sp>
        <p:nvSpPr>
          <p:cNvPr id="10" name="TextBox 9"/>
          <p:cNvSpPr txBox="1"/>
          <p:nvPr/>
        </p:nvSpPr>
        <p:spPr>
          <a:xfrm>
            <a:off x="539411" y="1254864"/>
            <a:ext cx="557970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Semibold"/>
                <a:ea typeface="Segoe UI Black" panose="020B0A02040204020203" pitchFamily="34" charset="0"/>
                <a:cs typeface="Arial"/>
              </a:rPr>
              <a:t>2023 SAVINGS AND BENEFITS</a:t>
            </a:r>
          </a:p>
        </p:txBody>
      </p:sp>
      <p:sp>
        <p:nvSpPr>
          <p:cNvPr id="2" name="TextBox 1">
            <a:extLst>
              <a:ext uri="{FF2B5EF4-FFF2-40B4-BE49-F238E27FC236}">
                <a16:creationId xmlns:a16="http://schemas.microsoft.com/office/drawing/2014/main" id="{C4D75F22-0D06-E6FB-A19E-997080B33668}"/>
              </a:ext>
            </a:extLst>
          </p:cNvPr>
          <p:cNvSpPr txBox="1"/>
          <p:nvPr/>
        </p:nvSpPr>
        <p:spPr>
          <a:xfrm>
            <a:off x="6624017" y="494240"/>
            <a:ext cx="5152651" cy="59093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399BB"/>
                </a:solidFill>
                <a:effectLst/>
                <a:uLnTx/>
                <a:uFillTx/>
                <a:latin typeface="Segoe UI"/>
                <a:ea typeface="+mn-ea"/>
                <a:cs typeface="Arial"/>
              </a:rPr>
              <a:t>Operations and Reliability: $905.2 </a:t>
            </a:r>
            <a:r>
              <a:rPr kumimoji="0" lang="en-US" sz="1800" b="1" i="0" u="none" strike="noStrike" kern="1200" cap="none" spc="0" normalizeH="0" baseline="0" noProof="0">
                <a:ln>
                  <a:noFill/>
                </a:ln>
                <a:solidFill>
                  <a:srgbClr val="2399BB"/>
                </a:solidFill>
                <a:effectLst/>
                <a:uLnTx/>
                <a:uFillTx/>
                <a:latin typeface="Segoe UI"/>
                <a:cs typeface="Arial"/>
              </a:rPr>
              <a:t>m</a:t>
            </a:r>
            <a:r>
              <a:rPr kumimoji="0" lang="en-US" sz="1800" b="1" i="0" u="none" strike="noStrike" kern="1200" cap="none" spc="0" normalizeH="0" baseline="0" noProof="0" err="1">
                <a:ln>
                  <a:noFill/>
                </a:ln>
                <a:solidFill>
                  <a:srgbClr val="2399BB"/>
                </a:solidFill>
                <a:effectLst/>
                <a:uLnTx/>
                <a:uFillTx/>
                <a:latin typeface="Segoe UI"/>
                <a:ea typeface="+mn-ea"/>
                <a:cs typeface="Arial"/>
              </a:rPr>
              <a:t>illion</a:t>
            </a:r>
            <a:endParaRPr kumimoji="0" lang="en-US" sz="1800" b="0" i="0" u="none" strike="noStrike" kern="1200" cap="none" spc="0" normalizeH="0" baseline="0" noProof="0">
              <a:ln>
                <a:noFill/>
              </a:ln>
              <a:solidFill>
                <a:srgbClr val="2399BB"/>
              </a:solidFill>
              <a:effectLst/>
              <a:uLnTx/>
              <a:uFillTx/>
              <a:latin typeface="Segoe UI"/>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Arial"/>
              </a:rPr>
              <a:t>SPP operates from a regional perspective. This reduces costs and required energy reserves and increases efficiency.</a:t>
            </a:r>
            <a:br>
              <a:rPr kumimoji="0" lang="en-US" sz="1800" b="0" i="0" u="none" strike="noStrike" kern="1200" cap="none" spc="0" normalizeH="0" baseline="0" noProof="0">
                <a:ln>
                  <a:noFill/>
                </a:ln>
                <a:solidFill>
                  <a:prstClr val="white"/>
                </a:solidFill>
                <a:effectLst/>
                <a:uLnTx/>
                <a:uFillTx/>
                <a:latin typeface="Segoe UI"/>
                <a:ea typeface="+mn-ea"/>
                <a:cs typeface="Arial"/>
              </a:rPr>
            </a:br>
            <a:endParaRPr kumimoji="0" lang="en-US" sz="1800" b="0" i="0" u="none" strike="noStrike" kern="1200" cap="none" spc="0" normalizeH="0" baseline="0" noProof="0">
              <a:ln>
                <a:noFill/>
              </a:ln>
              <a:solidFill>
                <a:prstClr val="white"/>
              </a:solidFill>
              <a:effectLst/>
              <a:uLnTx/>
              <a:uFillTx/>
              <a:latin typeface="Segoe UI"/>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FBF92"/>
                </a:solidFill>
                <a:effectLst/>
                <a:uLnTx/>
                <a:uFillTx/>
                <a:latin typeface="Segoe UI"/>
                <a:ea typeface="+mn-ea"/>
                <a:cs typeface="Arial"/>
              </a:rPr>
              <a:t>Markets: $2.25 billion </a:t>
            </a:r>
            <a:endParaRPr kumimoji="0" lang="en-US" sz="1800" b="0" i="0" u="none" strike="noStrike" kern="1200" cap="none" spc="0" normalizeH="0" baseline="0" noProof="0">
              <a:ln>
                <a:noFill/>
              </a:ln>
              <a:solidFill>
                <a:srgbClr val="1FBF92"/>
              </a:solidFill>
              <a:effectLst/>
              <a:uLnTx/>
              <a:uFillTx/>
              <a:latin typeface="Segoe UI"/>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Arial"/>
              </a:rPr>
              <a:t>SPP’s Integrated Marketplace combines efficient and economic day-ahead, real-time and transmission markets. </a:t>
            </a:r>
          </a:p>
          <a:p>
            <a:pPr marL="0" marR="0" lvl="0" indent="0" algn="l" defTabSz="914400" rtl="0" eaLnBrk="1" fontAlgn="auto" latinLnBrk="0" hangingPunct="1">
              <a:lnSpc>
                <a:spcPct val="100000"/>
              </a:lnSpc>
              <a:spcBef>
                <a:spcPct val="0"/>
              </a:spcBef>
              <a:spcAft>
                <a:spcPct val="0"/>
              </a:spcAft>
              <a:buClrTx/>
              <a:buSzTx/>
              <a:buFontTx/>
              <a:buNone/>
              <a:tabLst/>
              <a:defRPr/>
            </a:pPr>
            <a:br>
              <a:rPr kumimoji="0" lang="en-US" sz="1800" b="1" i="0" u="none" strike="noStrike" kern="1200" cap="none" spc="0" normalizeH="0" baseline="0" noProof="0">
                <a:ln>
                  <a:noFill/>
                </a:ln>
                <a:solidFill>
                  <a:prstClr val="white"/>
                </a:solidFill>
                <a:effectLst/>
                <a:uLnTx/>
                <a:uFillTx/>
                <a:latin typeface="Segoe UI"/>
                <a:ea typeface="+mn-ea"/>
                <a:cs typeface="Arial"/>
              </a:rPr>
            </a:br>
            <a:r>
              <a:rPr kumimoji="0" lang="en-US" sz="1800" b="1" i="0" u="none" strike="noStrike" kern="1200" cap="none" spc="0" normalizeH="0" baseline="0" noProof="0">
                <a:ln>
                  <a:noFill/>
                </a:ln>
                <a:solidFill>
                  <a:srgbClr val="C7202F"/>
                </a:solidFill>
                <a:effectLst/>
                <a:uLnTx/>
                <a:uFillTx/>
                <a:latin typeface="Segoe UI"/>
                <a:ea typeface="+mn-ea"/>
                <a:cs typeface="Arial"/>
              </a:rPr>
              <a:t>Transmission: $446.7 million </a:t>
            </a:r>
            <a:endParaRPr kumimoji="0" lang="en-US" sz="1800" b="0" i="0" u="none" strike="noStrike" kern="1200" cap="none" spc="0" normalizeH="0" baseline="0" noProof="0">
              <a:ln>
                <a:noFill/>
              </a:ln>
              <a:solidFill>
                <a:srgbClr val="C7202F"/>
              </a:solidFill>
              <a:effectLst/>
              <a:uLnTx/>
              <a:uFillTx/>
              <a:latin typeface="Segoe UI"/>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Arial"/>
              </a:rPr>
              <a:t>SPP’s collaborative, stakeholder-driven transmission planning processes result in robust infrastructure and have rapidly and reliably integrated renewables. </a:t>
            </a:r>
          </a:p>
          <a:p>
            <a:pPr marL="0" marR="0" lvl="0" indent="0" algn="l" defTabSz="914400" rtl="0" eaLnBrk="1" fontAlgn="auto" latinLnBrk="0" hangingPunct="1">
              <a:lnSpc>
                <a:spcPct val="100000"/>
              </a:lnSpc>
              <a:spcBef>
                <a:spcPct val="0"/>
              </a:spcBef>
              <a:spcAft>
                <a:spcPct val="0"/>
              </a:spcAft>
              <a:buClrTx/>
              <a:buSzTx/>
              <a:buFontTx/>
              <a:buNone/>
              <a:tabLst/>
              <a:defRPr/>
            </a:pPr>
            <a:br>
              <a:rPr kumimoji="0" lang="en-US" sz="1800" b="1" i="0" u="none" strike="noStrike" kern="1200" cap="none" spc="0" normalizeH="0" baseline="0" noProof="0">
                <a:ln>
                  <a:noFill/>
                </a:ln>
                <a:solidFill>
                  <a:prstClr val="white"/>
                </a:solidFill>
                <a:effectLst/>
                <a:uLnTx/>
                <a:uFillTx/>
                <a:latin typeface="Segoe UI"/>
                <a:ea typeface="+mn-ea"/>
                <a:cs typeface="Arial"/>
              </a:rPr>
            </a:br>
            <a:r>
              <a:rPr kumimoji="0" lang="en-US" sz="1800" b="1" i="0" u="none" strike="noStrike" kern="1200" cap="none" spc="0" normalizeH="0" baseline="0" noProof="0">
                <a:ln>
                  <a:noFill/>
                </a:ln>
                <a:solidFill>
                  <a:srgbClr val="FBAB18"/>
                </a:solidFill>
                <a:effectLst/>
                <a:uLnTx/>
                <a:uFillTx/>
                <a:latin typeface="Segoe UI"/>
                <a:ea typeface="+mn-ea"/>
                <a:cs typeface="Arial"/>
              </a:rPr>
              <a:t>Tariff, Scheduling and Services: $42.9 million </a:t>
            </a:r>
            <a:endParaRPr kumimoji="0" lang="en-US" sz="1800" b="0" i="0" u="none" strike="noStrike" kern="1200" cap="none" spc="0" normalizeH="0" baseline="0" noProof="0">
              <a:ln>
                <a:noFill/>
              </a:ln>
              <a:solidFill>
                <a:srgbClr val="FBAB18"/>
              </a:solidFill>
              <a:effectLst/>
              <a:uLnTx/>
              <a:uFillTx/>
              <a:latin typeface="Segoe UI"/>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Arial"/>
              </a:rPr>
              <a:t>SPP’s industry-leading services and training meet the compliance, settlements, engineering, tariff and scheduling needs of our customers on a regional scale.</a:t>
            </a:r>
            <a:endParaRPr kumimoji="0" lang="en-US" sz="3600" b="0" i="0" u="none" strike="noStrike" kern="1200" cap="none" spc="0" normalizeH="0" baseline="0" noProof="0">
              <a:ln>
                <a:noFill/>
              </a:ln>
              <a:solidFill>
                <a:prstClr val="white"/>
              </a:solidFill>
              <a:effectLst/>
              <a:uLnTx/>
              <a:uFillTx/>
              <a:latin typeface="Segoe UI"/>
              <a:ea typeface="+mn-ea"/>
              <a:cs typeface="Arial"/>
            </a:endParaRPr>
          </a:p>
        </p:txBody>
      </p:sp>
      <p:pic>
        <p:nvPicPr>
          <p:cNvPr id="4" name="Picture 3">
            <a:extLst>
              <a:ext uri="{FF2B5EF4-FFF2-40B4-BE49-F238E27FC236}">
                <a16:creationId xmlns:a16="http://schemas.microsoft.com/office/drawing/2014/main" id="{C6F53390-4BB8-344E-20B3-8383B882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34" y="1766636"/>
            <a:ext cx="5733688" cy="4636914"/>
          </a:xfrm>
          <a:prstGeom prst="rect">
            <a:avLst/>
          </a:prstGeom>
        </p:spPr>
      </p:pic>
    </p:spTree>
    <p:custDataLst>
      <p:tags r:id="rId1"/>
    </p:custDataLst>
    <p:extLst>
      <p:ext uri="{BB962C8B-B14F-4D97-AF65-F5344CB8AC3E}">
        <p14:creationId xmlns:p14="http://schemas.microsoft.com/office/powerpoint/2010/main" val="25386542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85"/>
            <a:ext cx="12192000" cy="6864485"/>
          </a:xfrm>
          <a:prstGeom prst="rect">
            <a:avLst/>
          </a:prstGeom>
        </p:spPr>
      </p:pic>
      <p:sp>
        <p:nvSpPr>
          <p:cNvPr id="17" name="Rectangle 16"/>
          <p:cNvSpPr/>
          <p:nvPr/>
        </p:nvSpPr>
        <p:spPr>
          <a:xfrm>
            <a:off x="457200" y="570453"/>
            <a:ext cx="11277599" cy="5754147"/>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a:ea typeface="+mn-ea"/>
                <a:cs typeface="+mn-cs"/>
              </a:defRPr>
            </a:lvl1pPr>
            <a:lvl2pPr marL="457200" algn="l" defTabSz="914400" rtl="0" eaLnBrk="1" latinLnBrk="0" hangingPunct="1">
              <a:defRPr sz="1800" kern="1200">
                <a:solidFill>
                  <a:srgbClr val="FFFFFF"/>
                </a:solidFill>
                <a:latin typeface="Segoe UI"/>
                <a:ea typeface="+mn-ea"/>
                <a:cs typeface="+mn-cs"/>
              </a:defRPr>
            </a:lvl2pPr>
            <a:lvl3pPr marL="914400" algn="l" defTabSz="914400" rtl="0" eaLnBrk="1" latinLnBrk="0" hangingPunct="1">
              <a:defRPr sz="1800" kern="1200">
                <a:solidFill>
                  <a:srgbClr val="FFFFFF"/>
                </a:solidFill>
                <a:latin typeface="Segoe UI"/>
                <a:ea typeface="+mn-ea"/>
                <a:cs typeface="+mn-cs"/>
              </a:defRPr>
            </a:lvl3pPr>
            <a:lvl4pPr marL="1371600" algn="l" defTabSz="914400" rtl="0" eaLnBrk="1" latinLnBrk="0" hangingPunct="1">
              <a:defRPr sz="1800" kern="1200">
                <a:solidFill>
                  <a:srgbClr val="FFFFFF"/>
                </a:solidFill>
                <a:latin typeface="Segoe UI"/>
                <a:ea typeface="+mn-ea"/>
                <a:cs typeface="+mn-cs"/>
              </a:defRPr>
            </a:lvl4pPr>
            <a:lvl5pPr marL="1828800" algn="l" defTabSz="914400" rtl="0" eaLnBrk="1" latinLnBrk="0" hangingPunct="1">
              <a:defRPr sz="1800" kern="1200">
                <a:solidFill>
                  <a:srgbClr val="FFFFFF"/>
                </a:solidFill>
                <a:latin typeface="Segoe UI"/>
                <a:ea typeface="+mn-ea"/>
                <a:cs typeface="+mn-cs"/>
              </a:defRPr>
            </a:lvl5pPr>
            <a:lvl6pPr marL="2286000" algn="l" defTabSz="914400" rtl="0" eaLnBrk="1" latinLnBrk="0" hangingPunct="1">
              <a:defRPr sz="1800" kern="1200">
                <a:solidFill>
                  <a:srgbClr val="FFFFFF"/>
                </a:solidFill>
                <a:latin typeface="Segoe UI"/>
                <a:ea typeface="+mn-ea"/>
                <a:cs typeface="+mn-cs"/>
              </a:defRPr>
            </a:lvl6pPr>
            <a:lvl7pPr marL="2743200" algn="l" defTabSz="914400" rtl="0" eaLnBrk="1" latinLnBrk="0" hangingPunct="1">
              <a:defRPr sz="1800" kern="1200">
                <a:solidFill>
                  <a:srgbClr val="FFFFFF"/>
                </a:solidFill>
                <a:latin typeface="Segoe UI"/>
                <a:ea typeface="+mn-ea"/>
                <a:cs typeface="+mn-cs"/>
              </a:defRPr>
            </a:lvl7pPr>
            <a:lvl8pPr marL="3200400" algn="l" defTabSz="914400" rtl="0" eaLnBrk="1" latinLnBrk="0" hangingPunct="1">
              <a:defRPr sz="1800" kern="1200">
                <a:solidFill>
                  <a:srgbClr val="FFFFFF"/>
                </a:solidFill>
                <a:latin typeface="Segoe UI"/>
                <a:ea typeface="+mn-ea"/>
                <a:cs typeface="+mn-cs"/>
              </a:defRPr>
            </a:lvl8pPr>
            <a:lvl9pPr marL="3657600" algn="l" defTabSz="914400" rtl="0" eaLnBrk="1" latinLnBrk="0" hangingPunct="1">
              <a:defRPr sz="1800" kern="1200">
                <a:solidFill>
                  <a:srgbClr val="FFFFFF"/>
                </a:solidFill>
                <a:latin typeface="Segoe U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cs typeface="Arial"/>
            </a:endParaRPr>
          </a:p>
        </p:txBody>
      </p:sp>
      <p:sp>
        <p:nvSpPr>
          <p:cNvPr id="10" name="Title 9"/>
          <p:cNvSpPr>
            <a:spLocks noGrp="1"/>
          </p:cNvSpPr>
          <p:nvPr>
            <p:ph type="title"/>
          </p:nvPr>
        </p:nvSpPr>
        <p:spPr>
          <a:xfrm>
            <a:off x="612395" y="570452"/>
            <a:ext cx="11122405" cy="939566"/>
          </a:xfrm>
        </p:spPr>
        <p:txBody>
          <a:bodyPr/>
          <a:lstStyle/>
          <a:p>
            <a:r>
              <a:rPr lang="en-US">
                <a:solidFill>
                  <a:schemeClr val="bg1"/>
                </a:solidFill>
              </a:rPr>
              <a:t>Balancing Electric Supply and Demand</a:t>
            </a:r>
          </a:p>
        </p:txBody>
      </p:sp>
      <p:sp>
        <p:nvSpPr>
          <p:cNvPr id="15" name="Content Placeholder 14"/>
          <p:cNvSpPr>
            <a:spLocks noGrp="1"/>
          </p:cNvSpPr>
          <p:nvPr>
            <p:ph idx="1"/>
          </p:nvPr>
        </p:nvSpPr>
        <p:spPr/>
        <p:txBody>
          <a:bodyPr/>
          <a:lstStyle/>
          <a:p>
            <a:pPr marL="0" indent="0">
              <a:buNone/>
            </a:pPr>
            <a:r>
              <a:rPr lang="en-US" altLang="en-US" b="1" dirty="0">
                <a:solidFill>
                  <a:schemeClr val="bg1"/>
                </a:solidFill>
              </a:rPr>
              <a:t>SUPPLY/GENERATION</a:t>
            </a:r>
          </a:p>
          <a:p>
            <a:pPr>
              <a:buFont typeface="Arial"/>
              <a:buChar char="•"/>
            </a:pPr>
            <a:r>
              <a:rPr lang="en-US" altLang="en-US" b="1" dirty="0">
                <a:solidFill>
                  <a:schemeClr val="accent4"/>
                </a:solidFill>
              </a:rPr>
              <a:t>101,310 MW </a:t>
            </a:r>
            <a:r>
              <a:rPr lang="en-US" altLang="en-US" dirty="0">
                <a:solidFill>
                  <a:schemeClr val="bg1"/>
                </a:solidFill>
              </a:rPr>
              <a:t>Nameplate Capacity</a:t>
            </a:r>
          </a:p>
          <a:p>
            <a:pPr>
              <a:buFont typeface="Arial"/>
              <a:buChar char="•"/>
            </a:pPr>
            <a:r>
              <a:rPr lang="en-US" altLang="en-US" b="1" dirty="0">
                <a:solidFill>
                  <a:schemeClr val="accent4"/>
                </a:solidFill>
              </a:rPr>
              <a:t>66,145 MW </a:t>
            </a:r>
            <a:r>
              <a:rPr lang="en-US" altLang="en-US" dirty="0">
                <a:solidFill>
                  <a:schemeClr val="bg1"/>
                </a:solidFill>
              </a:rPr>
              <a:t>Accredited Capacity </a:t>
            </a:r>
            <a:r>
              <a:rPr lang="en-US" altLang="en-US" sz="2000" i="1" dirty="0">
                <a:solidFill>
                  <a:schemeClr val="bg1"/>
                </a:solidFill>
              </a:rPr>
              <a:t>(as of Summer 2024)</a:t>
            </a:r>
            <a:endParaRPr lang="en-US" altLang="en-US" i="1" dirty="0">
              <a:solidFill>
                <a:schemeClr val="bg1"/>
              </a:solidFill>
            </a:endParaRPr>
          </a:p>
          <a:p>
            <a:pPr marL="0" indent="0">
              <a:buNone/>
            </a:pPr>
            <a:r>
              <a:rPr lang="en-US" altLang="en-US" b="1" dirty="0">
                <a:solidFill>
                  <a:schemeClr val="bg1"/>
                </a:solidFill>
              </a:rPr>
              <a:t>DEMAND/LOAD</a:t>
            </a:r>
          </a:p>
          <a:p>
            <a:pPr>
              <a:buFont typeface="Arial"/>
              <a:buChar char="•"/>
            </a:pPr>
            <a:r>
              <a:rPr lang="en-US" altLang="en-US" b="1" dirty="0">
                <a:solidFill>
                  <a:schemeClr val="accent4"/>
                </a:solidFill>
              </a:rPr>
              <a:t>56,184 MW</a:t>
            </a:r>
            <a:r>
              <a:rPr lang="en-US" altLang="en-US" dirty="0">
                <a:solidFill>
                  <a:schemeClr val="bg1"/>
                </a:solidFill>
              </a:rPr>
              <a:t> all-time coincident peak load (8/21/23)</a:t>
            </a:r>
          </a:p>
          <a:p>
            <a:pPr>
              <a:buFont typeface="Arial"/>
              <a:buChar char="•"/>
            </a:pPr>
            <a:r>
              <a:rPr lang="en-US" altLang="en-US" b="1" dirty="0">
                <a:solidFill>
                  <a:schemeClr val="accent4"/>
                </a:solidFill>
                <a:latin typeface="Segoe UI" panose="020B0502040204020203" pitchFamily="34" charset="0"/>
                <a:cs typeface="Segoe UI" panose="020B0502040204020203" pitchFamily="34" charset="0"/>
              </a:rPr>
              <a:t>47,157 MW </a:t>
            </a:r>
            <a:r>
              <a:rPr lang="en-US" altLang="en-US" dirty="0">
                <a:solidFill>
                  <a:schemeClr val="bg1"/>
                </a:solidFill>
              </a:rPr>
              <a:t>Winter peak (12/22/22)</a:t>
            </a:r>
          </a:p>
          <a:p>
            <a:endParaRPr lang="en-US" dirty="0"/>
          </a:p>
        </p:txBody>
      </p:sp>
    </p:spTree>
    <p:custDataLst>
      <p:tags r:id="rId1"/>
    </p:custDataLst>
    <p:extLst>
      <p:ext uri="{BB962C8B-B14F-4D97-AF65-F5344CB8AC3E}">
        <p14:creationId xmlns:p14="http://schemas.microsoft.com/office/powerpoint/2010/main" val="1879333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2"/>
          <p:cNvGraphicFramePr/>
          <p:nvPr/>
        </p:nvGraphicFramePr>
        <p:xfrm>
          <a:off x="910772" y="209550"/>
          <a:ext cx="10062028" cy="6524171"/>
        </p:xfrm>
        <a:graphic>
          <a:graphicData uri="http://schemas.openxmlformats.org/drawingml/2006/chart">
            <c:chart xmlns:c="http://schemas.openxmlformats.org/drawingml/2006/chart" xmlns:r="http://schemas.openxmlformats.org/officeDocument/2006/relationships" r:id="rId4"/>
          </a:graphicData>
        </a:graphic>
      </p:graphicFrame>
      <p:sp>
        <p:nvSpPr>
          <p:cNvPr id="113666" name="Title 1"/>
          <p:cNvSpPr>
            <a:spLocks noGrp="1"/>
          </p:cNvSpPr>
          <p:nvPr>
            <p:ph type="title"/>
          </p:nvPr>
        </p:nvSpPr>
        <p:spPr bwMode="auto">
          <a:xfrm>
            <a:off x="6635703" y="504754"/>
            <a:ext cx="6019800" cy="939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rmAutofit fontScale="90000"/>
          </a:bodyPr>
          <a:lstStyle/>
          <a:p>
            <a:r>
              <a:rPr lang="en-US" b="1">
                <a:solidFill>
                  <a:schemeClr val="accent2"/>
                </a:solidFill>
              </a:rPr>
              <a:t>283,577 GWh</a:t>
            </a:r>
            <a:br>
              <a:rPr lang="en-US" altLang="en-US"/>
            </a:br>
            <a:r>
              <a:rPr lang="en-US" altLang="en-US"/>
              <a:t>2023 Energy Production</a:t>
            </a:r>
            <a:br>
              <a:rPr lang="en-US" altLang="en-US"/>
            </a:br>
            <a:r>
              <a:rPr lang="en-US" altLang="en-US"/>
              <a:t>by Fuel Type</a:t>
            </a:r>
            <a:br>
              <a:rPr lang="en-US" altLang="en-US"/>
            </a:br>
            <a:endParaRPr lang="en-US" altLang="en-US"/>
          </a:p>
        </p:txBody>
      </p:sp>
      <p:graphicFrame>
        <p:nvGraphicFramePr>
          <p:cNvPr id="6" name="Chart 2" hidden="1"/>
          <p:cNvGraphicFramePr>
            <a:graphicFrameLocks noGrp="1"/>
          </p:cNvGraphicFramePr>
          <p:nvPr>
            <p:ph idx="1"/>
          </p:nvPr>
        </p:nvGraphicFramePr>
        <p:xfrm>
          <a:off x="936625" y="1597025"/>
          <a:ext cx="10058400" cy="4851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2"/>
          <p:cNvGraphicFramePr/>
          <p:nvPr/>
        </p:nvGraphicFramePr>
        <p:xfrm>
          <a:off x="1072661" y="314518"/>
          <a:ext cx="9900139" cy="6419203"/>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22102393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2"/>
          <p:cNvGraphicFramePr>
            <a:graphicFrameLocks noGrp="1"/>
          </p:cNvGraphicFramePr>
          <p:nvPr>
            <p:ph idx="1"/>
          </p:nvPr>
        </p:nvGraphicFramePr>
        <p:xfrm>
          <a:off x="423172" y="790575"/>
          <a:ext cx="11261897" cy="565785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hidden="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93267" y="1743014"/>
            <a:ext cx="7657240" cy="5114987"/>
          </a:xfrm>
          <a:prstGeom prst="rect">
            <a:avLst/>
          </a:prstGeom>
        </p:spPr>
      </p:pic>
      <p:sp>
        <p:nvSpPr>
          <p:cNvPr id="113666" name="Title 1"/>
          <p:cNvSpPr>
            <a:spLocks noGrp="1"/>
          </p:cNvSpPr>
          <p:nvPr>
            <p:ph type="title"/>
          </p:nvPr>
        </p:nvSpPr>
        <p:spPr bwMode="auto">
          <a:xfrm>
            <a:off x="538676" y="684698"/>
            <a:ext cx="6702805"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rmAutofit fontScale="90000"/>
          </a:bodyPr>
          <a:lstStyle/>
          <a:p>
            <a:r>
              <a:rPr lang="en-US">
                <a:solidFill>
                  <a:schemeClr val="accent2"/>
                </a:solidFill>
              </a:rPr>
              <a:t>85.3</a:t>
            </a:r>
            <a:r>
              <a:rPr lang="en-US" altLang="en-US">
                <a:solidFill>
                  <a:schemeClr val="accent2"/>
                </a:solidFill>
              </a:rPr>
              <a:t> GW</a:t>
            </a:r>
            <a:br>
              <a:rPr lang="en-US" altLang="en-US"/>
            </a:br>
            <a:r>
              <a:rPr lang="en-US" altLang="en-US"/>
              <a:t>Generator Interconnection Requests under Study</a:t>
            </a:r>
            <a:br>
              <a:rPr lang="en-US" altLang="en-US"/>
            </a:br>
            <a:r>
              <a:rPr lang="en-US" altLang="en-US" sz="2000" i="1">
                <a:latin typeface="Segoe UI" panose="020B0502040204020203" pitchFamily="34" charset="0"/>
                <a:cs typeface="Segoe UI" panose="020B0502040204020203" pitchFamily="34" charset="0"/>
              </a:rPr>
              <a:t>As of MAY 1, 2024</a:t>
            </a:r>
            <a:endParaRPr lang="en-US" altLang="en-US" i="1">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388512690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xml><?xml version="1.0" encoding="utf-8"?>
<p:tagLst xmlns:a="http://schemas.openxmlformats.org/drawingml/2006/main" xmlns:r="http://schemas.openxmlformats.org/officeDocument/2006/relationships" xmlns:p="http://schemas.openxmlformats.org/presentationml/2006/main">
  <p:tag name="QPSLIDECODE" val="2024031413510900000"/>
  <p:tag name="SB_SLIDEID" val="12078"/>
</p:tagLst>
</file>

<file path=ppt/tags/tag11.xml><?xml version="1.0" encoding="utf-8"?>
<p:tagLst xmlns:a="http://schemas.openxmlformats.org/drawingml/2006/main" xmlns:r="http://schemas.openxmlformats.org/officeDocument/2006/relationships" xmlns:p="http://schemas.openxmlformats.org/presentationml/2006/main">
  <p:tag name="QPSLIDECODE" val="2024031413511100002"/>
  <p:tag name="SB_SLIDEID" val="12080"/>
</p:tagLst>
</file>

<file path=ppt/tags/tag12.xml><?xml version="1.0" encoding="utf-8"?>
<p:tagLst xmlns:a="http://schemas.openxmlformats.org/drawingml/2006/main" xmlns:r="http://schemas.openxmlformats.org/officeDocument/2006/relationships" xmlns:p="http://schemas.openxmlformats.org/presentationml/2006/main">
  <p:tag name="QPSLIDECODE" val="2024031413511200004"/>
  <p:tag name="SB_SLIDEID" val="12159"/>
</p:tagLst>
</file>

<file path=ppt/tags/tag13.xml><?xml version="1.0" encoding="utf-8"?>
<p:tagLst xmlns:a="http://schemas.openxmlformats.org/drawingml/2006/main" xmlns:r="http://schemas.openxmlformats.org/officeDocument/2006/relationships" xmlns:p="http://schemas.openxmlformats.org/presentationml/2006/main">
  <p:tag name="QPSLIDECODE" val="2023022417075500012"/>
  <p:tag name="SB_SLIDEID" val="12177"/>
</p:tagLst>
</file>

<file path=ppt/tags/tag14.xml><?xml version="1.0" encoding="utf-8"?>
<p:tagLst xmlns:a="http://schemas.openxmlformats.org/drawingml/2006/main" xmlns:r="http://schemas.openxmlformats.org/officeDocument/2006/relationships" xmlns:p="http://schemas.openxmlformats.org/presentationml/2006/main">
  <p:tag name="QPSLIDECODE" val="2024031413511300006"/>
  <p:tag name="SB_SLIDEID" val="12084"/>
</p:tagLst>
</file>

<file path=ppt/tags/tag15.xml><?xml version="1.0" encoding="utf-8"?>
<p:tagLst xmlns:a="http://schemas.openxmlformats.org/drawingml/2006/main" xmlns:r="http://schemas.openxmlformats.org/officeDocument/2006/relationships" xmlns:p="http://schemas.openxmlformats.org/presentationml/2006/main">
  <p:tag name="QPSLIDECODE" val="2024031413510900000"/>
  <p:tag name="SB_SLIDEID" val="12078"/>
</p:tagLst>
</file>

<file path=ppt/tags/tag16.xml><?xml version="1.0" encoding="utf-8"?>
<p:tagLst xmlns:a="http://schemas.openxmlformats.org/drawingml/2006/main" xmlns:r="http://schemas.openxmlformats.org/officeDocument/2006/relationships" xmlns:p="http://schemas.openxmlformats.org/presentationml/2006/main">
  <p:tag name="QPSLIDECODE" val="2023022417073300002"/>
  <p:tag name="SB_SLIDEID" val="12160"/>
</p:tagLst>
</file>

<file path=ppt/tags/tag17.xml><?xml version="1.0" encoding="utf-8"?>
<p:tagLst xmlns:a="http://schemas.openxmlformats.org/drawingml/2006/main" xmlns:r="http://schemas.openxmlformats.org/officeDocument/2006/relationships" xmlns:p="http://schemas.openxmlformats.org/presentationml/2006/main">
  <p:tag name="QPSLIDECODE" val="2023022417081000032"/>
  <p:tag name="SB_SLIDEID" val="12058"/>
</p:tagLst>
</file>

<file path=ppt/tags/tag18.xml><?xml version="1.0" encoding="utf-8"?>
<p:tagLst xmlns:a="http://schemas.openxmlformats.org/drawingml/2006/main" xmlns:r="http://schemas.openxmlformats.org/officeDocument/2006/relationships" xmlns:p="http://schemas.openxmlformats.org/presentationml/2006/main">
  <p:tag name="QPSLIDECODE" val="2023022417074800001"/>
  <p:tag name="SB_SLIDEID" val="10584"/>
</p:tagLst>
</file>

<file path=ppt/tags/tag19.xml><?xml version="1.0" encoding="utf-8"?>
<p:tagLst xmlns:a="http://schemas.openxmlformats.org/drawingml/2006/main" xmlns:r="http://schemas.openxmlformats.org/officeDocument/2006/relationships" xmlns:p="http://schemas.openxmlformats.org/presentationml/2006/main">
  <p:tag name="QPSLIDECODE" val="2023022417080200030"/>
  <p:tag name="SB_SLIDEID" val="12150"/>
</p:tagLst>
</file>

<file path=ppt/tags/tag2.xml><?xml version="1.0" encoding="utf-8"?>
<p:tagLst xmlns:a="http://schemas.openxmlformats.org/drawingml/2006/main" xmlns:r="http://schemas.openxmlformats.org/officeDocument/2006/relationships" xmlns:p="http://schemas.openxmlformats.org/presentationml/2006/main">
  <p:tag name="QPSLIDECODE" val="2023022417074800001"/>
  <p:tag name="SB_SLIDEID" val="10582"/>
</p:tagLst>
</file>

<file path=ppt/tags/tag3.xml><?xml version="1.0" encoding="utf-8"?>
<p:tagLst xmlns:a="http://schemas.openxmlformats.org/drawingml/2006/main" xmlns:r="http://schemas.openxmlformats.org/officeDocument/2006/relationships" xmlns:p="http://schemas.openxmlformats.org/presentationml/2006/main">
  <p:tag name="QPSLIDECODE" val="2023022417075100006"/>
  <p:tag name="SB_SLIDEID" val="10598"/>
</p:tagLst>
</file>

<file path=ppt/tags/tag4.xml><?xml version="1.0" encoding="utf-8"?>
<p:tagLst xmlns:a="http://schemas.openxmlformats.org/drawingml/2006/main" xmlns:r="http://schemas.openxmlformats.org/officeDocument/2006/relationships" xmlns:p="http://schemas.openxmlformats.org/presentationml/2006/main">
  <p:tag name="QPSLIDECODE" val="2019030714455100002"/>
</p:tagLst>
</file>

<file path=ppt/tags/tag5.xml><?xml version="1.0" encoding="utf-8"?>
<p:tagLst xmlns:a="http://schemas.openxmlformats.org/drawingml/2006/main" xmlns:r="http://schemas.openxmlformats.org/officeDocument/2006/relationships" xmlns:p="http://schemas.openxmlformats.org/presentationml/2006/main">
  <p:tag name="QPSLIDECODE" val="2023022417075500014"/>
  <p:tag name="SB_SLIDEID" val="12075"/>
</p:tagLst>
</file>

<file path=ppt/tags/tag6.xml><?xml version="1.0" encoding="utf-8"?>
<p:tagLst xmlns:a="http://schemas.openxmlformats.org/drawingml/2006/main" xmlns:r="http://schemas.openxmlformats.org/officeDocument/2006/relationships" xmlns:p="http://schemas.openxmlformats.org/presentationml/2006/main">
  <p:tag name="QPSLIDECODE" val="2023022417073400001"/>
  <p:tag name="SB_SLIDEID" val="11063"/>
</p:tagLst>
</file>

<file path=ppt/tags/tag7.xml><?xml version="1.0" encoding="utf-8"?>
<p:tagLst xmlns:a="http://schemas.openxmlformats.org/drawingml/2006/main" xmlns:r="http://schemas.openxmlformats.org/officeDocument/2006/relationships" xmlns:p="http://schemas.openxmlformats.org/presentationml/2006/main">
  <p:tag name="QPSLIDECODE" val="2023022417073200001"/>
  <p:tag name="SB_SLIDEID" val="12040"/>
</p:tagLst>
</file>

<file path=ppt/tags/tag8.xml><?xml version="1.0" encoding="utf-8"?>
<p:tagLst xmlns:a="http://schemas.openxmlformats.org/drawingml/2006/main" xmlns:r="http://schemas.openxmlformats.org/officeDocument/2006/relationships" xmlns:p="http://schemas.openxmlformats.org/presentationml/2006/main">
  <p:tag name="QPSLIDECODE" val="2023022417073400004"/>
  <p:tag name="SB_SLIDEID" val="11937"/>
</p:tagLst>
</file>

<file path=ppt/tags/tag9.xml><?xml version="1.0" encoding="utf-8"?>
<p:tagLst xmlns:a="http://schemas.openxmlformats.org/drawingml/2006/main" xmlns:r="http://schemas.openxmlformats.org/officeDocument/2006/relationships" xmlns:p="http://schemas.openxmlformats.org/presentationml/2006/main">
  <p:tag name="QPSLIDECODE" val="2023100611525500010"/>
  <p:tag name="SB_SLIDEID" val="12164"/>
</p:tagLst>
</file>

<file path=ppt/theme/theme1.xml><?xml version="1.0" encoding="utf-8"?>
<a:theme xmlns:a="http://schemas.openxmlformats.org/drawingml/2006/main" name="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usekeeping Slide 20210527" id="{F1D81ABB-77DA-4A68-B23C-2AAFB3553F91}" vid="{8CB5540D-AC8A-4C0C-A0C7-90A965999033}"/>
    </a:ext>
  </a:extLst>
</a:theme>
</file>

<file path=ppt/theme/theme10.xml><?xml version="1.0" encoding="utf-8"?>
<a:theme xmlns:a="http://schemas.openxmlformats.org/drawingml/2006/main" name="9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190527 WIDESCREEN" id="{54D29534-B28D-4548-8AB1-140BE9476C14}" vid="{0222E9DE-19AC-47AB-9F18-EF9E8DED9C8F}"/>
    </a:ext>
  </a:extLst>
</a:theme>
</file>

<file path=ppt/theme/theme11.xml><?xml version="1.0" encoding="utf-8"?>
<a:theme xmlns:a="http://schemas.openxmlformats.org/drawingml/2006/main" name="10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P PPT Template 20190903 WIDESCREEN.pptx" id="{C8D55B9D-5C47-423A-935D-96C6FE70FE57}" vid="{3367475A-1A0F-46E7-8C77-823FE3DB71C6}"/>
    </a:ext>
  </a:extLst>
</a:theme>
</file>

<file path=ppt/theme/theme12.xml><?xml version="1.0" encoding="utf-8"?>
<a:theme xmlns:a="http://schemas.openxmlformats.org/drawingml/2006/main" name="11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usekeeping Slide 20210527" id="{F1D81ABB-77DA-4A68-B23C-2AAFB3553F91}" vid="{8CB5540D-AC8A-4C0C-A0C7-90A965999033}"/>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Arial"/>
        <a:cs typeface="Arial"/>
      </a:majorFont>
      <a:minorFont>
        <a:latin typeface="Segoe U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P PPT Template 20190814 FINAL WIDESCREEN.potx" id="{10AD0C55-BE9D-4B13-8D75-74B6445015A1}" vid="{8E0107B0-13B2-48E8-83F3-11EE5F9C4C64}"/>
    </a:ext>
  </a:extLst>
</a:theme>
</file>

<file path=ppt/theme/theme3.xml><?xml version="1.0" encoding="utf-8"?>
<a:theme xmlns:a="http://schemas.openxmlformats.org/drawingml/2006/main" name="2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Arial"/>
        <a:cs typeface="Arial"/>
      </a:majorFont>
      <a:minorFont>
        <a:latin typeface="Segoe U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P PPT Template 20190814 FINAL WIDESCREEN.potx" id="{10AD0C55-BE9D-4B13-8D75-74B6445015A1}" vid="{8E0107B0-13B2-48E8-83F3-11EE5F9C4C64}"/>
    </a:ext>
  </a:extLst>
</a:theme>
</file>

<file path=ppt/theme/theme4.xml><?xml version="1.0" encoding="utf-8"?>
<a:theme xmlns:a="http://schemas.openxmlformats.org/drawingml/2006/main" name="3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Segoe UI Semibold"/>
        <a:cs typeface="Arial"/>
      </a:majorFont>
      <a:minorFont>
        <a:latin typeface="Segoe UI"/>
        <a:ea typeface="Segoe UI"/>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P PPT Template 20190903 WIDESCREEN.pptx" id="{C8D55B9D-5C47-423A-935D-96C6FE70FE57}" vid="{3367475A-1A0F-46E7-8C77-823FE3DB71C6}"/>
    </a:ext>
  </a:extLst>
</a:theme>
</file>

<file path=ppt/theme/theme5.xml><?xml version="1.0" encoding="utf-8"?>
<a:theme xmlns:a="http://schemas.openxmlformats.org/drawingml/2006/main" name="4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Segoe UI Semibold"/>
        <a:cs typeface="Arial"/>
      </a:majorFont>
      <a:minorFont>
        <a:latin typeface="Segoe UI"/>
        <a:ea typeface="Segoe UI"/>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P PPT Template 20190814 FINAL WIDESCREEN.potx" id="{10AD0C55-BE9D-4B13-8D75-74B6445015A1}" vid="{8E0107B0-13B2-48E8-83F3-11EE5F9C4C64}"/>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PP Branding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usekeeping Slide 20210527" id="{F1D81ABB-77DA-4A68-B23C-2AAFB3553F91}" vid="{8CB5540D-AC8A-4C0C-A0C7-90A965999033}"/>
    </a:ext>
  </a:extLst>
</a:theme>
</file>

<file path=ppt/theme/theme7.xml><?xml version="1.0" encoding="utf-8"?>
<a:theme xmlns:a="http://schemas.openxmlformats.org/drawingml/2006/main" name="6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usekeeping Slide 20210527" id="{F1D81ABB-77DA-4A68-B23C-2AAFB3553F91}" vid="{8CB5540D-AC8A-4C0C-A0C7-90A965999033}"/>
    </a:ext>
  </a:extLst>
</a:theme>
</file>

<file path=ppt/theme/theme8.xml><?xml version="1.0" encoding="utf-8"?>
<a:theme xmlns:a="http://schemas.openxmlformats.org/drawingml/2006/main" name="7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Arial"/>
        <a:cs typeface="Arial"/>
      </a:majorFont>
      <a:minorFont>
        <a:latin typeface="Segoe U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P PPT Template 20190814 FINAL WIDESCREEN.potx" id="{10AD0C55-BE9D-4B13-8D75-74B6445015A1}" vid="{8E0107B0-13B2-48E8-83F3-11EE5F9C4C64}"/>
    </a:ext>
  </a:extLst>
</a:theme>
</file>

<file path=ppt/theme/theme9.xml><?xml version="1.0" encoding="utf-8"?>
<a:theme xmlns:a="http://schemas.openxmlformats.org/drawingml/2006/main" name="8_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Arial"/>
        <a:cs typeface="Arial"/>
      </a:majorFont>
      <a:minorFont>
        <a:latin typeface="Segoe U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WES 20190918 WIDESCREEN.potx" id="{502E6F89-0096-4DA0-A587-D306CD43C496}" vid="{464B6F9A-D72F-48DC-975E-A997C0D865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9DC6BA3D2C6A43987066682CEEA2B5" ma:contentTypeVersion="8" ma:contentTypeDescription="Create a new document." ma:contentTypeScope="" ma:versionID="b0e81fe95db434a602bceabb36464e49">
  <xsd:schema xmlns:xsd="http://www.w3.org/2001/XMLSchema" xmlns:xs="http://www.w3.org/2001/XMLSchema" xmlns:p="http://schemas.microsoft.com/office/2006/metadata/properties" xmlns:ns3="d57b93bb-5981-4b0d-8c60-f3c2b894e5cc" xmlns:ns4="38fda87c-ff45-4dc4-8f5c-32f22079aab4" targetNamespace="http://schemas.microsoft.com/office/2006/metadata/properties" ma:root="true" ma:fieldsID="a76fe5fdb5f5c6280a02b8cd337f3d1c" ns3:_="" ns4:_="">
    <xsd:import namespace="d57b93bb-5981-4b0d-8c60-f3c2b894e5cc"/>
    <xsd:import namespace="38fda87c-ff45-4dc4-8f5c-32f22079aab4"/>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7b93bb-5981-4b0d-8c60-f3c2b894e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fda87c-ff45-4dc4-8f5c-32f22079aa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57b93bb-5981-4b0d-8c60-f3c2b894e5cc" xsi:nil="true"/>
  </documentManagement>
</p:properties>
</file>

<file path=customXml/itemProps1.xml><?xml version="1.0" encoding="utf-8"?>
<ds:datastoreItem xmlns:ds="http://schemas.openxmlformats.org/officeDocument/2006/customXml" ds:itemID="{4F89686B-4482-41CF-AE07-CA28EC83F5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7b93bb-5981-4b0d-8c60-f3c2b894e5cc"/>
    <ds:schemaRef ds:uri="38fda87c-ff45-4dc4-8f5c-32f22079aa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A21E55-47B6-4D3B-9A43-A23EDBB8C1A8}">
  <ds:schemaRefs>
    <ds:schemaRef ds:uri="http://schemas.microsoft.com/sharepoint/v3/contenttype/forms"/>
  </ds:schemaRefs>
</ds:datastoreItem>
</file>

<file path=customXml/itemProps3.xml><?xml version="1.0" encoding="utf-8"?>
<ds:datastoreItem xmlns:ds="http://schemas.openxmlformats.org/officeDocument/2006/customXml" ds:itemID="{51E4CA16-6557-464D-8A5E-C81C25115A64}">
  <ds:schemaRefs>
    <ds:schemaRef ds:uri="http://purl.org/dc/terms/"/>
    <ds:schemaRef ds:uri="http://purl.org/dc/dcmitype/"/>
    <ds:schemaRef ds:uri="38fda87c-ff45-4dc4-8f5c-32f22079aab4"/>
    <ds:schemaRef ds:uri="http://schemas.microsoft.com/office/2006/documentManagement/types"/>
    <ds:schemaRef ds:uri="http://purl.org/dc/elements/1.1/"/>
    <ds:schemaRef ds:uri="http://schemas.microsoft.com/office/2006/metadata/properties"/>
    <ds:schemaRef ds:uri="d57b93bb-5981-4b0d-8c60-f3c2b894e5cc"/>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e9692091-66b8-45b5-9087-387cbcef98ca}" enabled="1" method="Privileged" siteId="{3230926a-71b7-4370-a137-197badc066a2}" removed="0"/>
</clbl:labelList>
</file>

<file path=docProps/app.xml><?xml version="1.0" encoding="utf-8"?>
<Properties xmlns="http://schemas.openxmlformats.org/officeDocument/2006/extended-properties" xmlns:vt="http://schemas.openxmlformats.org/officeDocument/2006/docPropsVTypes">
  <Template>PPT+Template+WES+20210527+WIDESCREEN</Template>
  <TotalTime>41</TotalTime>
  <Words>2248</Words>
  <Application>Microsoft Office PowerPoint</Application>
  <PresentationFormat>Widescreen</PresentationFormat>
  <Paragraphs>322</Paragraphs>
  <Slides>36</Slides>
  <Notes>13</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36</vt:i4>
      </vt:variant>
    </vt:vector>
  </HeadingPairs>
  <TitlesOfParts>
    <vt:vector size="64" baseType="lpstr">
      <vt:lpstr>ＭＳ Ｐゴシック</vt:lpstr>
      <vt:lpstr>Arial</vt:lpstr>
      <vt:lpstr>Arial Nova</vt:lpstr>
      <vt:lpstr>Arial Nova Light</vt:lpstr>
      <vt:lpstr>Calibri</vt:lpstr>
      <vt:lpstr>Rockwell</vt:lpstr>
      <vt:lpstr>Segoe UI</vt:lpstr>
      <vt:lpstr>Segoe UI 1</vt:lpstr>
      <vt:lpstr>Segoe UI 2</vt:lpstr>
      <vt:lpstr>Segoe UI 3</vt:lpstr>
      <vt:lpstr>Segoe UI Black</vt:lpstr>
      <vt:lpstr>Segoe UI Light</vt:lpstr>
      <vt:lpstr>Segoe UI Semibold</vt:lpstr>
      <vt:lpstr>Segoe UI Semilight</vt:lpstr>
      <vt:lpstr>Times New Roman</vt:lpstr>
      <vt:lpstr>Wingdings</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Nevada Regional transmission coordination task force</vt:lpstr>
      <vt:lpstr>Who we are</vt:lpstr>
      <vt:lpstr>Our Beginning</vt:lpstr>
      <vt:lpstr>WHO IS SPP?</vt:lpstr>
      <vt:lpstr>RTO OPERATING REGION</vt:lpstr>
      <vt:lpstr>PowerPoint Presentation</vt:lpstr>
      <vt:lpstr>Balancing Electric Supply and Demand</vt:lpstr>
      <vt:lpstr>283,577 GWh 2023 Energy Production by Fuel Type </vt:lpstr>
      <vt:lpstr>85.3 GW Generator Interconnection Requests under Study As of MAY 1, 2024</vt:lpstr>
      <vt:lpstr>stakeholder process &amp; STRATEGY</vt:lpstr>
      <vt:lpstr>SPP’s Independent Board of directors</vt:lpstr>
      <vt:lpstr>2024 Regional State Committee</vt:lpstr>
      <vt:lpstr>SPP’s 114 Members:  Independence Through Diversity</vt:lpstr>
      <vt:lpstr>Collaborative stakeholder process</vt:lpstr>
      <vt:lpstr>Transmission</vt:lpstr>
      <vt:lpstr>PowerPoint Presentation</vt:lpstr>
      <vt:lpstr>Who Pays for Transmission Projects?</vt:lpstr>
      <vt:lpstr>SPP Services in the West</vt:lpstr>
      <vt:lpstr>PowerPoint Presentation</vt:lpstr>
      <vt:lpstr>SPp Western services </vt:lpstr>
      <vt:lpstr>RTO Expansion into the West</vt:lpstr>
      <vt:lpstr>PowerPoint Presentation</vt:lpstr>
      <vt:lpstr>SPP RTO Expansion into the west</vt:lpstr>
      <vt:lpstr>RTO Expansion into the western Interconnect</vt:lpstr>
      <vt:lpstr>Expansion WILL Benefit  CURRENT &amp; FUTURE Members</vt:lpstr>
      <vt:lpstr>PowerPoint Presentation</vt:lpstr>
      <vt:lpstr>High-level Timeline – April 1, 2026 </vt:lpstr>
      <vt:lpstr>SPP Markets+</vt:lpstr>
      <vt:lpstr>About Markets+ </vt:lpstr>
      <vt:lpstr>Markets+ High Level Timeline</vt:lpstr>
      <vt:lpstr>Markets+ Governance</vt:lpstr>
      <vt:lpstr>PowerPoint Presentation</vt:lpstr>
      <vt:lpstr>PowerPoint Presentation</vt:lpstr>
      <vt:lpstr>SEAMS</vt:lpstr>
      <vt:lpstr>PowerPoint Presentation</vt:lpstr>
      <vt:lpstr>Seams framework</vt:lpstr>
    </vt:vector>
  </TitlesOfParts>
  <Company>Southwest Power 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an intro slide and is optional</dc:title>
  <dc:creator>Russell Carey</dc:creator>
  <cp:lastModifiedBy>Lisa Fredley</cp:lastModifiedBy>
  <cp:revision>10</cp:revision>
  <cp:lastPrinted>2023-11-03T20:44:17Z</cp:lastPrinted>
  <dcterms:created xsi:type="dcterms:W3CDTF">2021-11-15T15:27:55Z</dcterms:created>
  <dcterms:modified xsi:type="dcterms:W3CDTF">2024-06-24T16:36:34Z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SPP Internal Only</vt:lpwstr>
  </property>
  <property fmtid="{D5CDD505-2E9C-101B-9397-08002B2CF9AE}" pid="3" name="ContentTypeId">
    <vt:lpwstr>0x010100339DC6BA3D2C6A43987066682CEEA2B5</vt:lpwstr>
  </property>
</Properties>
</file>